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66" r:id="rId3"/>
    <p:sldId id="260" r:id="rId4"/>
    <p:sldId id="257" r:id="rId5"/>
    <p:sldId id="261" r:id="rId6"/>
    <p:sldId id="262" r:id="rId7"/>
    <p:sldId id="263" r:id="rId8"/>
    <p:sldId id="264" r:id="rId9"/>
    <p:sldId id="265" r:id="rId10"/>
    <p:sldId id="267" r:id="rId11"/>
    <p:sldId id="278" r:id="rId12"/>
    <p:sldId id="279" r:id="rId13"/>
    <p:sldId id="269" r:id="rId14"/>
    <p:sldId id="268" r:id="rId15"/>
    <p:sldId id="271" r:id="rId16"/>
    <p:sldId id="272" r:id="rId17"/>
    <p:sldId id="273" r:id="rId18"/>
    <p:sldId id="281" r:id="rId19"/>
    <p:sldId id="282" r:id="rId20"/>
    <p:sldId id="283" r:id="rId21"/>
    <p:sldId id="274" r:id="rId22"/>
    <p:sldId id="280" r:id="rId23"/>
    <p:sldId id="276" r:id="rId24"/>
    <p:sldId id="277" r:id="rId2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000" autoAdjust="0"/>
    <p:restoredTop sz="94374" autoAdjust="0"/>
  </p:normalViewPr>
  <p:slideViewPr>
    <p:cSldViewPr snapToGrid="0">
      <p:cViewPr varScale="1">
        <p:scale>
          <a:sx n="78" d="100"/>
          <a:sy n="78" d="100"/>
        </p:scale>
        <p:origin x="-96" y="-26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07EE2A5-13F4-418A-90ED-FD2BE7EB2E7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9F23496-3F66-4A49-B58B-13B35F5CF058}">
      <dgm:prSet/>
      <dgm:spPr/>
      <dgm:t>
        <a:bodyPr/>
        <a:lstStyle/>
        <a:p>
          <a:pPr algn="just" rtl="0"/>
          <a:r>
            <a:rPr lang="ru-RU" dirty="0" smtClean="0">
              <a:latin typeface="Times New Roman" pitchFamily="18" charset="0"/>
              <a:cs typeface="Times New Roman" pitchFamily="18" charset="0"/>
            </a:rPr>
            <a:t>	Я уверена, что каждому из нас случалось идти по улице, ехать в метро или просто смотреть телевизор и видеть людей, которые чем-то непохожи на других. У кого-то на голове ирокез, кто-то весь в металле, а кто-то в черной коже проносится мимо вас на мотоцикле. Чаще всего это и есть неформалы – представители современных субкультур.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F9F66E19-FD7B-4B09-A07B-706E3326A529}" type="parTrans" cxnId="{B1B92FDB-CE64-4022-9059-93D8DBAAA34F}">
      <dgm:prSet/>
      <dgm:spPr/>
      <dgm:t>
        <a:bodyPr/>
        <a:lstStyle/>
        <a:p>
          <a:endParaRPr lang="ru-RU"/>
        </a:p>
      </dgm:t>
    </dgm:pt>
    <dgm:pt modelId="{E1C45132-8AAB-44C0-83AA-15167A6945C6}" type="sibTrans" cxnId="{B1B92FDB-CE64-4022-9059-93D8DBAAA34F}">
      <dgm:prSet/>
      <dgm:spPr/>
      <dgm:t>
        <a:bodyPr/>
        <a:lstStyle/>
        <a:p>
          <a:endParaRPr lang="ru-RU"/>
        </a:p>
      </dgm:t>
    </dgm:pt>
    <dgm:pt modelId="{1357196E-137C-4632-B6EA-E4D44424F838}" type="pres">
      <dgm:prSet presAssocID="{707EE2A5-13F4-418A-90ED-FD2BE7EB2E7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783EFD8-D832-4A39-89E7-267DFEFF9F22}" type="pres">
      <dgm:prSet presAssocID="{39F23496-3F66-4A49-B58B-13B35F5CF058}" presName="parentText" presStyleLbl="node1" presStyleIdx="0" presStyleCnt="1" custLinFactNeighborX="-2423" custLinFactNeighborY="-73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1B92FDB-CE64-4022-9059-93D8DBAAA34F}" srcId="{707EE2A5-13F4-418A-90ED-FD2BE7EB2E70}" destId="{39F23496-3F66-4A49-B58B-13B35F5CF058}" srcOrd="0" destOrd="0" parTransId="{F9F66E19-FD7B-4B09-A07B-706E3326A529}" sibTransId="{E1C45132-8AAB-44C0-83AA-15167A6945C6}"/>
    <dgm:cxn modelId="{8088C0A5-5D36-4AAB-9D5A-E6528B5B67E3}" type="presOf" srcId="{39F23496-3F66-4A49-B58B-13B35F5CF058}" destId="{C783EFD8-D832-4A39-89E7-267DFEFF9F22}" srcOrd="0" destOrd="0" presId="urn:microsoft.com/office/officeart/2005/8/layout/vList2"/>
    <dgm:cxn modelId="{A0A02599-8A19-439D-81DA-B164FC3B19A5}" type="presOf" srcId="{707EE2A5-13F4-418A-90ED-FD2BE7EB2E70}" destId="{1357196E-137C-4632-B6EA-E4D44424F838}" srcOrd="0" destOrd="0" presId="urn:microsoft.com/office/officeart/2005/8/layout/vList2"/>
    <dgm:cxn modelId="{4AE09C65-4955-4554-8E5E-6125690260C5}" type="presParOf" srcId="{1357196E-137C-4632-B6EA-E4D44424F838}" destId="{C783EFD8-D832-4A39-89E7-267DFEFF9F22}" srcOrd="0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BF2B8EF-82AA-4C32-A836-84DE231B08D0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2AC3765-75F1-4495-97E4-3B33E09CFDF0}">
      <dgm:prSet phldrT="[Текст]" custT="1"/>
      <dgm:spPr/>
      <dgm:t>
        <a:bodyPr/>
        <a:lstStyle/>
        <a:p>
          <a:pPr algn="l"/>
          <a:r>
            <a:rPr lang="ru-RU" sz="1400" b="1" i="1" u="sng" dirty="0" smtClean="0">
              <a:latin typeface="Times New Roman" pitchFamily="18" charset="0"/>
              <a:cs typeface="Times New Roman" pitchFamily="18" charset="0"/>
            </a:rPr>
            <a:t>Музыкальные, основанные на поклонников различных </a:t>
          </a:r>
          <a:r>
            <a:rPr lang="ru-RU" sz="1400" b="1" i="1" u="sng" dirty="0" err="1" smtClean="0">
              <a:latin typeface="Times New Roman" pitchFamily="18" charset="0"/>
              <a:cs typeface="Times New Roman" pitchFamily="18" charset="0"/>
            </a:rPr>
            <a:t>муз.жанров</a:t>
          </a:r>
          <a:r>
            <a:rPr lang="ru-RU" sz="1400" b="1" i="1" u="sng" dirty="0" smtClean="0">
              <a:latin typeface="Times New Roman" pitchFamily="18" charset="0"/>
              <a:cs typeface="Times New Roman" pitchFamily="18" charset="0"/>
            </a:rPr>
            <a:t>:</a:t>
          </a:r>
          <a:br>
            <a:rPr lang="ru-RU" sz="1400" b="1" i="1" u="sng" dirty="0" smtClean="0">
              <a:latin typeface="Times New Roman" pitchFamily="18" charset="0"/>
              <a:cs typeface="Times New Roman" pitchFamily="18" charset="0"/>
            </a:rPr>
          </a:br>
          <a:r>
            <a:rPr lang="ru-RU" sz="1400" b="1" i="0" u="none" dirty="0" smtClean="0">
              <a:latin typeface="Times New Roman" pitchFamily="18" charset="0"/>
              <a:cs typeface="Times New Roman" pitchFamily="18" charset="0"/>
            </a:rPr>
            <a:t>- Металлисты </a:t>
          </a:r>
          <a:r>
            <a:rPr lang="ru-RU" sz="1400" b="1" i="0" dirty="0" smtClean="0">
              <a:latin typeface="Times New Roman" pitchFamily="18" charset="0"/>
              <a:cs typeface="Times New Roman" pitchFamily="18" charset="0"/>
            </a:rPr>
            <a:t>—</a:t>
          </a:r>
          <a:r>
            <a:rPr lang="ru-RU" sz="1400" b="1" i="0" u="none" dirty="0" smtClean="0">
              <a:latin typeface="Times New Roman" pitchFamily="18" charset="0"/>
              <a:cs typeface="Times New Roman" pitchFamily="18" charset="0"/>
            </a:rPr>
            <a:t> поклонники альтернативного рока.</a:t>
          </a:r>
          <a:br>
            <a:rPr lang="ru-RU" sz="1400" b="1" i="0" u="none" dirty="0" smtClean="0">
              <a:latin typeface="Times New Roman" pitchFamily="18" charset="0"/>
              <a:cs typeface="Times New Roman" pitchFamily="18" charset="0"/>
            </a:rPr>
          </a:br>
          <a:r>
            <a:rPr lang="ru-RU" sz="1400" b="1" i="0" u="none" dirty="0" smtClean="0">
              <a:latin typeface="Times New Roman" pitchFamily="18" charset="0"/>
              <a:cs typeface="Times New Roman" pitchFamily="18" charset="0"/>
            </a:rPr>
            <a:t>- Рэперы поклонники рэпа и </a:t>
          </a:r>
          <a:r>
            <a:rPr lang="ru-RU" sz="1400" b="1" i="0" u="none" dirty="0" err="1" smtClean="0">
              <a:latin typeface="Times New Roman" pitchFamily="18" charset="0"/>
              <a:cs typeface="Times New Roman" pitchFamily="18" charset="0"/>
            </a:rPr>
            <a:t>хип-хопа</a:t>
          </a:r>
          <a:r>
            <a:rPr lang="ru-RU" sz="1400" b="1" i="0" u="none" dirty="0" smtClean="0">
              <a:latin typeface="Times New Roman" pitchFamily="18" charset="0"/>
              <a:cs typeface="Times New Roman" pitchFamily="18" charset="0"/>
            </a:rPr>
            <a:t>.</a:t>
          </a:r>
          <a:br>
            <a:rPr lang="ru-RU" sz="1400" b="1" i="0" u="none" dirty="0" smtClean="0">
              <a:latin typeface="Times New Roman" pitchFamily="18" charset="0"/>
              <a:cs typeface="Times New Roman" pitchFamily="18" charset="0"/>
            </a:rPr>
          </a:br>
          <a:r>
            <a:rPr lang="ru-RU" sz="1400" b="1" i="0" u="none" dirty="0" smtClean="0">
              <a:latin typeface="Times New Roman" pitchFamily="18" charset="0"/>
              <a:cs typeface="Times New Roman" pitchFamily="18" charset="0"/>
            </a:rPr>
            <a:t>- Готы  </a:t>
          </a:r>
          <a:r>
            <a:rPr lang="ru-RU" sz="1400" b="1" i="0" dirty="0" smtClean="0">
              <a:latin typeface="Times New Roman" pitchFamily="18" charset="0"/>
              <a:cs typeface="Times New Roman" pitchFamily="18" charset="0"/>
            </a:rPr>
            <a:t>— поклонники </a:t>
          </a:r>
          <a:r>
            <a:rPr lang="ru-RU" sz="1400" b="1" i="0" dirty="0" err="1" smtClean="0">
              <a:latin typeface="Times New Roman" pitchFamily="18" charset="0"/>
              <a:cs typeface="Times New Roman" pitchFamily="18" charset="0"/>
            </a:rPr>
            <a:t>готик-рока</a:t>
          </a:r>
          <a:r>
            <a:rPr lang="ru-RU" sz="1400" b="1" i="0" dirty="0" smtClean="0">
              <a:latin typeface="Times New Roman" pitchFamily="18" charset="0"/>
              <a:cs typeface="Times New Roman" pitchFamily="18" charset="0"/>
            </a:rPr>
            <a:t>.</a:t>
          </a:r>
          <a:r>
            <a:rPr lang="ru-RU" sz="1400" b="1" i="0" u="none" dirty="0" smtClean="0">
              <a:latin typeface="Times New Roman" pitchFamily="18" charset="0"/>
              <a:cs typeface="Times New Roman" pitchFamily="18" charset="0"/>
            </a:rPr>
            <a:t/>
          </a:r>
          <a:br>
            <a:rPr lang="ru-RU" sz="1400" b="1" i="0" u="none" dirty="0" smtClean="0">
              <a:latin typeface="Times New Roman" pitchFamily="18" charset="0"/>
              <a:cs typeface="Times New Roman" pitchFamily="18" charset="0"/>
            </a:rPr>
          </a:br>
          <a:r>
            <a:rPr lang="ru-RU" sz="1400" b="1" i="0" u="none" dirty="0" smtClean="0">
              <a:latin typeface="Times New Roman" pitchFamily="18" charset="0"/>
              <a:cs typeface="Times New Roman" pitchFamily="18" charset="0"/>
            </a:rPr>
            <a:t>- Панки </a:t>
          </a:r>
          <a:r>
            <a:rPr lang="ru-RU" sz="1400" b="1" i="0" dirty="0" smtClean="0">
              <a:latin typeface="Times New Roman" pitchFamily="18" charset="0"/>
              <a:cs typeface="Times New Roman" pitchFamily="18" charset="0"/>
            </a:rPr>
            <a:t>— </a:t>
          </a:r>
          <a:r>
            <a:rPr lang="ru-RU" sz="1400" b="1" i="0" u="none" dirty="0" smtClean="0">
              <a:latin typeface="Times New Roman" pitchFamily="18" charset="0"/>
              <a:cs typeface="Times New Roman" pitchFamily="18" charset="0"/>
            </a:rPr>
            <a:t>поклонники </a:t>
          </a:r>
          <a:r>
            <a:rPr lang="ru-RU" sz="1400" b="1" i="0" u="none" dirty="0" err="1" smtClean="0">
              <a:latin typeface="Times New Roman" pitchFamily="18" charset="0"/>
              <a:cs typeface="Times New Roman" pitchFamily="18" charset="0"/>
            </a:rPr>
            <a:t>панк-рока</a:t>
          </a:r>
          <a:r>
            <a:rPr lang="ru-RU" sz="1400" b="1" i="0" u="none" dirty="0" smtClean="0">
              <a:latin typeface="Times New Roman" pitchFamily="18" charset="0"/>
              <a:cs typeface="Times New Roman" pitchFamily="18" charset="0"/>
            </a:rPr>
            <a:t>.</a:t>
          </a:r>
          <a:br>
            <a:rPr lang="ru-RU" sz="1400" b="1" i="0" u="none" dirty="0" smtClean="0">
              <a:latin typeface="Times New Roman" pitchFamily="18" charset="0"/>
              <a:cs typeface="Times New Roman" pitchFamily="18" charset="0"/>
            </a:rPr>
          </a:br>
          <a:r>
            <a:rPr lang="ru-RU" sz="1400" b="1" i="0" u="none" dirty="0" smtClean="0">
              <a:latin typeface="Times New Roman" pitchFamily="18" charset="0"/>
              <a:cs typeface="Times New Roman" pitchFamily="18" charset="0"/>
            </a:rPr>
            <a:t>- Рокеры </a:t>
          </a:r>
          <a:r>
            <a:rPr lang="ru-RU" sz="1400" b="1" i="0" dirty="0" smtClean="0">
              <a:latin typeface="Times New Roman" pitchFamily="18" charset="0"/>
              <a:cs typeface="Times New Roman" pitchFamily="18" charset="0"/>
            </a:rPr>
            <a:t>—</a:t>
          </a:r>
          <a:r>
            <a:rPr lang="ru-RU" sz="1400" b="1" i="0" u="none" dirty="0" smtClean="0">
              <a:latin typeface="Times New Roman" pitchFamily="18" charset="0"/>
              <a:cs typeface="Times New Roman" pitchFamily="18" charset="0"/>
            </a:rPr>
            <a:t> поклонники рок-музыки.</a:t>
          </a:r>
          <a:r>
            <a:rPr lang="ru-RU" sz="1400" b="1" i="1" u="sng" dirty="0" smtClean="0"/>
            <a:t/>
          </a:r>
          <a:br>
            <a:rPr lang="ru-RU" sz="1400" b="1" i="1" u="sng" dirty="0" smtClean="0"/>
          </a:br>
          <a:endParaRPr lang="ru-RU" sz="1400" b="1" i="1" u="sng" dirty="0"/>
        </a:p>
      </dgm:t>
    </dgm:pt>
    <dgm:pt modelId="{3F617D8C-7071-470A-8199-FCE8434F64B1}" type="parTrans" cxnId="{9B16D1F5-505A-4D12-A6EF-C24A55F66451}">
      <dgm:prSet/>
      <dgm:spPr/>
      <dgm:t>
        <a:bodyPr/>
        <a:lstStyle/>
        <a:p>
          <a:endParaRPr lang="ru-RU"/>
        </a:p>
      </dgm:t>
    </dgm:pt>
    <dgm:pt modelId="{35FFA75F-0A87-4E81-A8B4-87C70802CAF7}" type="sibTrans" cxnId="{9B16D1F5-505A-4D12-A6EF-C24A55F66451}">
      <dgm:prSet/>
      <dgm:spPr/>
      <dgm:t>
        <a:bodyPr/>
        <a:lstStyle/>
        <a:p>
          <a:endParaRPr lang="ru-RU"/>
        </a:p>
      </dgm:t>
    </dgm:pt>
    <dgm:pt modelId="{94407D55-6EE1-4334-BB26-EF1D8FF09B38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i="1" u="sng" dirty="0" smtClean="0">
              <a:latin typeface="Times New Roman" pitchFamily="18" charset="0"/>
              <a:cs typeface="Times New Roman" pitchFamily="18" charset="0"/>
            </a:rPr>
            <a:t>По увлечениям:</a:t>
          </a:r>
          <a:r>
            <a:rPr lang="ru-RU" sz="1400" b="0" i="1" u="sng" dirty="0" smtClean="0">
              <a:latin typeface="Times New Roman" pitchFamily="18" charset="0"/>
              <a:cs typeface="Times New Roman" pitchFamily="18" charset="0"/>
            </a:rPr>
            <a:t> 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/>
          </a:r>
          <a:br>
            <a:rPr lang="ru-RU" sz="1400" dirty="0" smtClean="0">
              <a:latin typeface="Times New Roman" pitchFamily="18" charset="0"/>
              <a:cs typeface="Times New Roman" pitchFamily="18" charset="0"/>
            </a:rPr>
          </a:br>
          <a:r>
            <a:rPr lang="ru-RU" sz="1400" b="1" i="0" dirty="0" smtClean="0">
              <a:latin typeface="Times New Roman" pitchFamily="18" charset="0"/>
              <a:cs typeface="Times New Roman" pitchFamily="18" charset="0"/>
            </a:rPr>
            <a:t>- </a:t>
          </a:r>
          <a:r>
            <a:rPr lang="ru-RU" sz="1400" b="1" i="0" dirty="0" err="1" smtClean="0">
              <a:latin typeface="Times New Roman" pitchFamily="18" charset="0"/>
              <a:cs typeface="Times New Roman" pitchFamily="18" charset="0"/>
            </a:rPr>
            <a:t>Отаку</a:t>
          </a:r>
          <a:r>
            <a:rPr lang="ru-RU" sz="1400" b="1" i="0" dirty="0" smtClean="0">
              <a:latin typeface="Times New Roman" pitchFamily="18" charset="0"/>
              <a:cs typeface="Times New Roman" pitchFamily="18" charset="0"/>
            </a:rPr>
            <a:t> — поклонники </a:t>
          </a:r>
          <a:r>
            <a:rPr lang="ru-RU" sz="1400" b="1" i="0" dirty="0" err="1" smtClean="0">
              <a:latin typeface="Times New Roman" pitchFamily="18" charset="0"/>
              <a:cs typeface="Times New Roman" pitchFamily="18" charset="0"/>
            </a:rPr>
            <a:t>аниме</a:t>
          </a:r>
          <a:r>
            <a:rPr lang="ru-RU" sz="1400" b="1" i="0" dirty="0" smtClean="0">
              <a:latin typeface="Times New Roman" pitchFamily="18" charset="0"/>
              <a:cs typeface="Times New Roman" pitchFamily="18" charset="0"/>
            </a:rPr>
            <a:t> (японской мультипликации). 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/>
          </a:r>
          <a:br>
            <a:rPr lang="ru-RU" sz="1400" b="1" dirty="0" smtClean="0">
              <a:latin typeface="Times New Roman" pitchFamily="18" charset="0"/>
              <a:cs typeface="Times New Roman" pitchFamily="18" charset="0"/>
            </a:rPr>
          </a:br>
          <a:r>
            <a:rPr lang="ru-RU" sz="1400" b="1" i="0" dirty="0" smtClean="0">
              <a:latin typeface="Times New Roman" pitchFamily="18" charset="0"/>
              <a:cs typeface="Times New Roman" pitchFamily="18" charset="0"/>
            </a:rPr>
            <a:t>- </a:t>
          </a:r>
          <a:r>
            <a:rPr lang="ru-RU" sz="1400" b="1" i="0" dirty="0" err="1" smtClean="0">
              <a:latin typeface="Times New Roman" pitchFamily="18" charset="0"/>
              <a:cs typeface="Times New Roman" pitchFamily="18" charset="0"/>
            </a:rPr>
            <a:t>Падонки</a:t>
          </a:r>
          <a:r>
            <a:rPr lang="ru-RU" sz="1400" b="1" i="0" dirty="0" smtClean="0">
              <a:latin typeface="Times New Roman" pitchFamily="18" charset="0"/>
              <a:cs typeface="Times New Roman" pitchFamily="18" charset="0"/>
            </a:rPr>
            <a:t> — использующие жаргон </a:t>
          </a:r>
          <a:r>
            <a:rPr lang="ru-RU" sz="1400" b="1" i="0" dirty="0" err="1" smtClean="0">
              <a:latin typeface="Times New Roman" pitchFamily="18" charset="0"/>
              <a:cs typeface="Times New Roman" pitchFamily="18" charset="0"/>
            </a:rPr>
            <a:t>падонков</a:t>
          </a:r>
          <a:r>
            <a:rPr lang="ru-RU" sz="1400" b="1" i="0" dirty="0" smtClean="0">
              <a:latin typeface="Times New Roman" pitchFamily="18" charset="0"/>
              <a:cs typeface="Times New Roman" pitchFamily="18" charset="0"/>
            </a:rPr>
            <a:t>. 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/>
          </a:r>
          <a:br>
            <a:rPr lang="ru-RU" sz="1400" b="1" dirty="0" smtClean="0">
              <a:latin typeface="Times New Roman" pitchFamily="18" charset="0"/>
              <a:cs typeface="Times New Roman" pitchFamily="18" charset="0"/>
            </a:rPr>
          </a:br>
          <a:r>
            <a:rPr lang="ru-RU" sz="1400" b="1" i="0" dirty="0" smtClean="0">
              <a:latin typeface="Times New Roman" pitchFamily="18" charset="0"/>
              <a:cs typeface="Times New Roman" pitchFamily="18" charset="0"/>
            </a:rPr>
            <a:t>- </a:t>
          </a:r>
          <a:r>
            <a:rPr lang="ru-RU" sz="1400" b="1" i="0" dirty="0" err="1" smtClean="0">
              <a:latin typeface="Times New Roman" pitchFamily="18" charset="0"/>
              <a:cs typeface="Times New Roman" pitchFamily="18" charset="0"/>
            </a:rPr>
            <a:t>Ролевики</a:t>
          </a:r>
          <a:r>
            <a:rPr lang="ru-RU" sz="1400" b="1" i="0" dirty="0" smtClean="0">
              <a:latin typeface="Times New Roman" pitchFamily="18" charset="0"/>
              <a:cs typeface="Times New Roman" pitchFamily="18" charset="0"/>
            </a:rPr>
            <a:t> — поклонники ролевых игр. 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/>
          </a:r>
          <a:br>
            <a:rPr lang="ru-RU" sz="1400" b="1" dirty="0" smtClean="0">
              <a:latin typeface="Times New Roman" pitchFamily="18" charset="0"/>
              <a:cs typeface="Times New Roman" pitchFamily="18" charset="0"/>
            </a:rPr>
          </a:br>
          <a:r>
            <a:rPr lang="ru-RU" sz="1400" b="1" i="0" dirty="0" smtClean="0">
              <a:latin typeface="Times New Roman" pitchFamily="18" charset="0"/>
              <a:cs typeface="Times New Roman" pitchFamily="18" charset="0"/>
            </a:rPr>
            <a:t>- </a:t>
          </a:r>
          <a:r>
            <a:rPr lang="ru-RU" sz="1400" b="1" i="0" dirty="0" err="1" smtClean="0">
              <a:latin typeface="Times New Roman" pitchFamily="18" charset="0"/>
              <a:cs typeface="Times New Roman" pitchFamily="18" charset="0"/>
            </a:rPr>
            <a:t>Байкеры</a:t>
          </a:r>
          <a:r>
            <a:rPr lang="ru-RU" sz="1400" b="1" i="0" dirty="0" smtClean="0">
              <a:latin typeface="Times New Roman" pitchFamily="18" charset="0"/>
              <a:cs typeface="Times New Roman" pitchFamily="18" charset="0"/>
            </a:rPr>
            <a:t> — любители мотоциклов.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dgm:t>
    </dgm:pt>
    <dgm:pt modelId="{5ED11CE5-6129-4D27-8FA3-6CE3761D689B}" type="parTrans" cxnId="{92D1013F-109C-4BA0-9C9C-A4210F79485A}">
      <dgm:prSet/>
      <dgm:spPr/>
      <dgm:t>
        <a:bodyPr/>
        <a:lstStyle/>
        <a:p>
          <a:endParaRPr lang="ru-RU"/>
        </a:p>
      </dgm:t>
    </dgm:pt>
    <dgm:pt modelId="{06FBAD2E-7F6D-45C0-899A-7FAB8DAA9395}" type="sibTrans" cxnId="{92D1013F-109C-4BA0-9C9C-A4210F79485A}">
      <dgm:prSet/>
      <dgm:spPr/>
      <dgm:t>
        <a:bodyPr/>
        <a:lstStyle/>
        <a:p>
          <a:endParaRPr lang="ru-RU"/>
        </a:p>
      </dgm:t>
    </dgm:pt>
    <dgm:pt modelId="{386D4C64-75C5-4F4E-BC2D-B062C68F79A6}">
      <dgm:prSet phldrT="[Текст]" custT="1"/>
      <dgm:spPr/>
      <dgm:t>
        <a:bodyPr/>
        <a:lstStyle/>
        <a:p>
          <a:r>
            <a:rPr lang="ru-RU" sz="1400" b="1" i="1" u="sng" dirty="0" err="1" smtClean="0">
              <a:latin typeface="Times New Roman" pitchFamily="18" charset="0"/>
              <a:cs typeface="Times New Roman" pitchFamily="18" charset="0"/>
            </a:rPr>
            <a:t>Имиджевые</a:t>
          </a:r>
          <a:r>
            <a:rPr lang="ru-RU" sz="1400" b="1" i="1" u="sng" dirty="0" smtClean="0">
              <a:latin typeface="Times New Roman" pitchFamily="18" charset="0"/>
              <a:cs typeface="Times New Roman" pitchFamily="18" charset="0"/>
            </a:rPr>
            <a:t> субкультуры, выделяемые по стилю в одежде и поведению:</a:t>
          </a:r>
          <a:r>
            <a:rPr lang="ru-RU" sz="1400" b="1" i="0" dirty="0" smtClean="0">
              <a:latin typeface="Times New Roman" pitchFamily="18" charset="0"/>
              <a:cs typeface="Times New Roman" pitchFamily="18" charset="0"/>
            </a:rPr>
            <a:t> 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/>
          </a:r>
          <a:br>
            <a:rPr lang="ru-RU" sz="1400" b="1" dirty="0" smtClean="0">
              <a:latin typeface="Times New Roman" pitchFamily="18" charset="0"/>
              <a:cs typeface="Times New Roman" pitchFamily="18" charset="0"/>
            </a:rPr>
          </a:br>
          <a:r>
            <a:rPr lang="ru-RU" sz="1400" b="1" i="0" dirty="0" smtClean="0">
              <a:latin typeface="Times New Roman" pitchFamily="18" charset="0"/>
              <a:cs typeface="Times New Roman" pitchFamily="18" charset="0"/>
            </a:rPr>
            <a:t>- </a:t>
          </a:r>
          <a:r>
            <a:rPr lang="ru-RU" sz="1400" b="1" i="0" dirty="0" err="1" smtClean="0">
              <a:latin typeface="Times New Roman" pitchFamily="18" charset="0"/>
              <a:cs typeface="Times New Roman" pitchFamily="18" charset="0"/>
            </a:rPr>
            <a:t>Кибер-готы</a:t>
          </a:r>
          <a:r>
            <a:rPr lang="ru-RU" sz="1400" b="1" i="0" dirty="0" smtClean="0">
              <a:latin typeface="Times New Roman" pitchFamily="18" charset="0"/>
              <a:cs typeface="Times New Roman" pitchFamily="18" charset="0"/>
            </a:rPr>
            <a:t>.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/>
          </a:r>
          <a:br>
            <a:rPr lang="ru-RU" sz="1400" b="1" dirty="0" smtClean="0">
              <a:latin typeface="Times New Roman" pitchFamily="18" charset="0"/>
              <a:cs typeface="Times New Roman" pitchFamily="18" charset="0"/>
            </a:rPr>
          </a:br>
          <a:r>
            <a:rPr lang="ru-RU" sz="1400" b="1" i="0" dirty="0" smtClean="0">
              <a:latin typeface="Times New Roman" pitchFamily="18" charset="0"/>
              <a:cs typeface="Times New Roman" pitchFamily="18" charset="0"/>
            </a:rPr>
            <a:t>- Моды. 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/>
          </a:r>
          <a:br>
            <a:rPr lang="ru-RU" sz="1400" b="1" dirty="0" smtClean="0">
              <a:latin typeface="Times New Roman" pitchFamily="18" charset="0"/>
              <a:cs typeface="Times New Roman" pitchFamily="18" charset="0"/>
            </a:rPr>
          </a:br>
          <a:r>
            <a:rPr lang="ru-RU" sz="1400" b="1" i="0" dirty="0" smtClean="0">
              <a:latin typeface="Times New Roman" pitchFamily="18" charset="0"/>
              <a:cs typeface="Times New Roman" pitchFamily="18" charset="0"/>
            </a:rPr>
            <a:t>- Нудисты. 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/>
          </a:r>
          <a:br>
            <a:rPr lang="ru-RU" sz="1400" b="1" dirty="0" smtClean="0">
              <a:latin typeface="Times New Roman" pitchFamily="18" charset="0"/>
              <a:cs typeface="Times New Roman" pitchFamily="18" charset="0"/>
            </a:rPr>
          </a:br>
          <a:r>
            <a:rPr lang="ru-RU" sz="1400" b="1" i="0" dirty="0" smtClean="0">
              <a:latin typeface="Times New Roman" pitchFamily="18" charset="0"/>
              <a:cs typeface="Times New Roman" pitchFamily="18" charset="0"/>
            </a:rPr>
            <a:t>- Стиляги. 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/>
          </a:r>
          <a:br>
            <a:rPr lang="ru-RU" sz="1400" b="1" dirty="0" smtClean="0">
              <a:latin typeface="Times New Roman" pitchFamily="18" charset="0"/>
              <a:cs typeface="Times New Roman" pitchFamily="18" charset="0"/>
            </a:rPr>
          </a:br>
          <a:r>
            <a:rPr lang="ru-RU" sz="1400" b="1" i="0" dirty="0" smtClean="0">
              <a:latin typeface="Times New Roman" pitchFamily="18" charset="0"/>
              <a:cs typeface="Times New Roman" pitchFamily="18" charset="0"/>
            </a:rPr>
            <a:t>- </a:t>
          </a:r>
          <a:r>
            <a:rPr lang="ru-RU" sz="1400" b="1" i="0" dirty="0" err="1" smtClean="0">
              <a:latin typeface="Times New Roman" pitchFamily="18" charset="0"/>
              <a:cs typeface="Times New Roman" pitchFamily="18" charset="0"/>
            </a:rPr>
            <a:t>Тедди-бои</a:t>
          </a:r>
          <a:r>
            <a:rPr lang="ru-RU" sz="1400" b="1" i="0" dirty="0" smtClean="0">
              <a:latin typeface="Times New Roman" pitchFamily="18" charset="0"/>
              <a:cs typeface="Times New Roman" pitchFamily="18" charset="0"/>
            </a:rPr>
            <a:t>. 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/>
          </a:r>
          <a:br>
            <a:rPr lang="ru-RU" sz="1400" b="1" dirty="0" smtClean="0">
              <a:latin typeface="Times New Roman" pitchFamily="18" charset="0"/>
              <a:cs typeface="Times New Roman" pitchFamily="18" charset="0"/>
            </a:rPr>
          </a:br>
          <a:r>
            <a:rPr lang="ru-RU" sz="1400" b="1" i="0" dirty="0" smtClean="0">
              <a:latin typeface="Times New Roman" pitchFamily="18" charset="0"/>
              <a:cs typeface="Times New Roman" pitchFamily="18" charset="0"/>
            </a:rPr>
            <a:t>- </a:t>
          </a:r>
          <a:r>
            <a:rPr lang="ru-RU" sz="1400" b="1" i="0" dirty="0" err="1" smtClean="0">
              <a:latin typeface="Times New Roman" pitchFamily="18" charset="0"/>
              <a:cs typeface="Times New Roman" pitchFamily="18" charset="0"/>
            </a:rPr>
            <a:t>Фрики</a:t>
          </a:r>
          <a:r>
            <a:rPr lang="ru-RU" sz="1400" b="1" i="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dgm:t>
    </dgm:pt>
    <dgm:pt modelId="{176B42C2-B3BE-4E18-BC2B-F8FE59C0F031}" type="parTrans" cxnId="{3F908CA2-6974-4A23-8E21-3725A98324A1}">
      <dgm:prSet/>
      <dgm:spPr/>
      <dgm:t>
        <a:bodyPr/>
        <a:lstStyle/>
        <a:p>
          <a:endParaRPr lang="ru-RU"/>
        </a:p>
      </dgm:t>
    </dgm:pt>
    <dgm:pt modelId="{10F60F4A-9AD7-4306-A7F1-069AA6C6BFDF}" type="sibTrans" cxnId="{3F908CA2-6974-4A23-8E21-3725A98324A1}">
      <dgm:prSet/>
      <dgm:spPr/>
      <dgm:t>
        <a:bodyPr/>
        <a:lstStyle/>
        <a:p>
          <a:endParaRPr lang="ru-RU"/>
        </a:p>
      </dgm:t>
    </dgm:pt>
    <dgm:pt modelId="{8DD3AFDC-C89C-4788-93F2-C58259C73835}" type="pres">
      <dgm:prSet presAssocID="{DBF2B8EF-82AA-4C32-A836-84DE231B08D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FB7AD51-BBCE-4AA1-B959-09C1A25A8E89}" type="pres">
      <dgm:prSet presAssocID="{D2AC3765-75F1-4495-97E4-3B33E09CFDF0}" presName="parentText" presStyleLbl="node1" presStyleIdx="0" presStyleCnt="2" custScaleY="94364" custLinFactNeighborX="-1520" custLinFactNeighborY="-289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CB665D-72DF-410C-9354-96C3D4B95AE0}" type="pres">
      <dgm:prSet presAssocID="{D2AC3765-75F1-4495-97E4-3B33E09CFDF0}" presName="childText" presStyleLbl="revTx" presStyleIdx="0" presStyleCnt="1" custScaleY="113330" custLinFactNeighborX="138" custLinFactNeighborY="-2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7F38142B-8447-41A0-9B18-71CA974CD033}" type="pres">
      <dgm:prSet presAssocID="{386D4C64-75C5-4F4E-BC2D-B062C68F79A6}" presName="parentText" presStyleLbl="node1" presStyleIdx="1" presStyleCnt="2" custLinFactNeighborY="235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2D1013F-109C-4BA0-9C9C-A4210F79485A}" srcId="{D2AC3765-75F1-4495-97E4-3B33E09CFDF0}" destId="{94407D55-6EE1-4334-BB26-EF1D8FF09B38}" srcOrd="0" destOrd="0" parTransId="{5ED11CE5-6129-4D27-8FA3-6CE3761D689B}" sibTransId="{06FBAD2E-7F6D-45C0-899A-7FAB8DAA9395}"/>
    <dgm:cxn modelId="{9B16D1F5-505A-4D12-A6EF-C24A55F66451}" srcId="{DBF2B8EF-82AA-4C32-A836-84DE231B08D0}" destId="{D2AC3765-75F1-4495-97E4-3B33E09CFDF0}" srcOrd="0" destOrd="0" parTransId="{3F617D8C-7071-470A-8199-FCE8434F64B1}" sibTransId="{35FFA75F-0A87-4E81-A8B4-87C70802CAF7}"/>
    <dgm:cxn modelId="{8E83446C-98FB-485C-8826-A37521ED7549}" type="presOf" srcId="{386D4C64-75C5-4F4E-BC2D-B062C68F79A6}" destId="{7F38142B-8447-41A0-9B18-71CA974CD033}" srcOrd="0" destOrd="0" presId="urn:microsoft.com/office/officeart/2005/8/layout/vList2"/>
    <dgm:cxn modelId="{67DCCEC8-FFA2-4993-88D5-118888EC6E35}" type="presOf" srcId="{D2AC3765-75F1-4495-97E4-3B33E09CFDF0}" destId="{CFB7AD51-BBCE-4AA1-B959-09C1A25A8E89}" srcOrd="0" destOrd="0" presId="urn:microsoft.com/office/officeart/2005/8/layout/vList2"/>
    <dgm:cxn modelId="{3F908CA2-6974-4A23-8E21-3725A98324A1}" srcId="{DBF2B8EF-82AA-4C32-A836-84DE231B08D0}" destId="{386D4C64-75C5-4F4E-BC2D-B062C68F79A6}" srcOrd="1" destOrd="0" parTransId="{176B42C2-B3BE-4E18-BC2B-F8FE59C0F031}" sibTransId="{10F60F4A-9AD7-4306-A7F1-069AA6C6BFDF}"/>
    <dgm:cxn modelId="{DB55CEC2-9A18-4908-8A6B-A5571D25A329}" type="presOf" srcId="{94407D55-6EE1-4334-BB26-EF1D8FF09B38}" destId="{24CB665D-72DF-410C-9354-96C3D4B95AE0}" srcOrd="0" destOrd="0" presId="urn:microsoft.com/office/officeart/2005/8/layout/vList2"/>
    <dgm:cxn modelId="{56DB3AC5-1A20-43E4-8A9F-4AE9A9BA6C5A}" type="presOf" srcId="{DBF2B8EF-82AA-4C32-A836-84DE231B08D0}" destId="{8DD3AFDC-C89C-4788-93F2-C58259C73835}" srcOrd="0" destOrd="0" presId="urn:microsoft.com/office/officeart/2005/8/layout/vList2"/>
    <dgm:cxn modelId="{F09E394D-D22C-4528-862E-8463F4D54236}" type="presParOf" srcId="{8DD3AFDC-C89C-4788-93F2-C58259C73835}" destId="{CFB7AD51-BBCE-4AA1-B959-09C1A25A8E89}" srcOrd="0" destOrd="0" presId="urn:microsoft.com/office/officeart/2005/8/layout/vList2"/>
    <dgm:cxn modelId="{927D0764-90AA-4249-A11D-81F61D403BB2}" type="presParOf" srcId="{8DD3AFDC-C89C-4788-93F2-C58259C73835}" destId="{24CB665D-72DF-410C-9354-96C3D4B95AE0}" srcOrd="1" destOrd="0" presId="urn:microsoft.com/office/officeart/2005/8/layout/vList2"/>
    <dgm:cxn modelId="{C2E9110B-A81C-41DE-9C5B-FB1231E98BAD}" type="presParOf" srcId="{8DD3AFDC-C89C-4788-93F2-C58259C73835}" destId="{7F38142B-8447-41A0-9B18-71CA974CD033}" srcOrd="2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3B63A01-426E-452D-A728-7D653966A482}" type="doc">
      <dgm:prSet loTypeId="urn:microsoft.com/office/officeart/2005/8/layout/h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DE7ACC3-2E77-40D6-A7CD-ADCA4A702168}">
      <dgm:prSet phldrT="[Текст]" custT="1"/>
      <dgm:spPr/>
      <dgm:t>
        <a:bodyPr/>
        <a:lstStyle/>
        <a:p>
          <a:r>
            <a:rPr lang="ru-RU" sz="2000" b="0" i="1" u="sng" dirty="0" smtClean="0">
              <a:latin typeface="Times New Roman" pitchFamily="18" charset="0"/>
              <a:cs typeface="Times New Roman" pitchFamily="18" charset="0"/>
            </a:rPr>
            <a:t>Просоциальные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444A1BCA-EAB5-482F-90C4-E5BEC84B9C76}" type="parTrans" cxnId="{BD4E44A1-B739-49A3-BA2C-B2173844E5E7}">
      <dgm:prSet/>
      <dgm:spPr/>
      <dgm:t>
        <a:bodyPr/>
        <a:lstStyle/>
        <a:p>
          <a:endParaRPr lang="ru-RU"/>
        </a:p>
      </dgm:t>
    </dgm:pt>
    <dgm:pt modelId="{B6698F15-4C4F-49EE-871C-203D30557CA8}" type="sibTrans" cxnId="{BD4E44A1-B739-49A3-BA2C-B2173844E5E7}">
      <dgm:prSet/>
      <dgm:spPr/>
      <dgm:t>
        <a:bodyPr/>
        <a:lstStyle/>
        <a:p>
          <a:endParaRPr lang="ru-RU"/>
        </a:p>
      </dgm:t>
    </dgm:pt>
    <dgm:pt modelId="{B078F8D7-F538-427A-891C-515B39D8085C}">
      <dgm:prSet phldrT="[Текст]" custT="1"/>
      <dgm:spPr/>
      <dgm:t>
        <a:bodyPr/>
        <a:lstStyle/>
        <a:p>
          <a:pPr algn="just"/>
          <a:r>
            <a:rPr lang="ru-RU" sz="1800" b="1" i="0" dirty="0" smtClean="0">
              <a:latin typeface="Times New Roman" pitchFamily="18" charset="0"/>
              <a:cs typeface="Times New Roman" pitchFamily="18" charset="0"/>
            </a:rPr>
            <a:t>социально-положительные, приносят пользу обществу.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4A39ECF7-C821-46B0-A2B2-B1235FD78355}" type="parTrans" cxnId="{6701AE7E-E477-46DC-B11E-F7292E49DDB9}">
      <dgm:prSet/>
      <dgm:spPr/>
      <dgm:t>
        <a:bodyPr/>
        <a:lstStyle/>
        <a:p>
          <a:endParaRPr lang="ru-RU"/>
        </a:p>
      </dgm:t>
    </dgm:pt>
    <dgm:pt modelId="{7C65597B-6B7C-4A2B-AF40-3472536907D0}" type="sibTrans" cxnId="{6701AE7E-E477-46DC-B11E-F7292E49DDB9}">
      <dgm:prSet/>
      <dgm:spPr/>
      <dgm:t>
        <a:bodyPr/>
        <a:lstStyle/>
        <a:p>
          <a:endParaRPr lang="ru-RU"/>
        </a:p>
      </dgm:t>
    </dgm:pt>
    <dgm:pt modelId="{6926CE25-2D6B-4D0A-BFA3-2658C56BE330}">
      <dgm:prSet phldrT="[Текст]" custT="1"/>
      <dgm:spPr/>
      <dgm:t>
        <a:bodyPr/>
        <a:lstStyle/>
        <a:p>
          <a:pPr algn="just"/>
          <a:r>
            <a:rPr lang="ru-RU" sz="1800" b="0" i="0" dirty="0" smtClean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rPr>
            <a:t>Примеры: клубы социальной помощи, этические, историко-патриотические объединения</a:t>
          </a:r>
          <a:endParaRPr lang="ru-RU" sz="1800" dirty="0">
            <a:solidFill>
              <a:schemeClr val="accent5"/>
            </a:solidFill>
            <a:latin typeface="Times New Roman" pitchFamily="18" charset="0"/>
            <a:cs typeface="Times New Roman" pitchFamily="18" charset="0"/>
          </a:endParaRPr>
        </a:p>
      </dgm:t>
    </dgm:pt>
    <dgm:pt modelId="{93AF0399-0C1A-4EB4-A0A5-CA9C3BCDE6AE}" type="parTrans" cxnId="{D9D7B48A-AF29-4797-9B5D-BE18E1305114}">
      <dgm:prSet/>
      <dgm:spPr/>
      <dgm:t>
        <a:bodyPr/>
        <a:lstStyle/>
        <a:p>
          <a:endParaRPr lang="ru-RU"/>
        </a:p>
      </dgm:t>
    </dgm:pt>
    <dgm:pt modelId="{F5ED9AAF-79DA-4880-BA02-0704DD619C63}" type="sibTrans" cxnId="{D9D7B48A-AF29-4797-9B5D-BE18E1305114}">
      <dgm:prSet/>
      <dgm:spPr/>
      <dgm:t>
        <a:bodyPr/>
        <a:lstStyle/>
        <a:p>
          <a:endParaRPr lang="ru-RU"/>
        </a:p>
      </dgm:t>
    </dgm:pt>
    <dgm:pt modelId="{B0853233-AE5D-4912-B050-E3F12742AC83}">
      <dgm:prSet phldrT="[Текст]" custT="1"/>
      <dgm:spPr/>
      <dgm:t>
        <a:bodyPr/>
        <a:lstStyle/>
        <a:p>
          <a:r>
            <a:rPr lang="ru-RU" sz="2000" b="0" i="1" u="sng" dirty="0" smtClean="0">
              <a:latin typeface="Times New Roman" pitchFamily="18" charset="0"/>
              <a:cs typeface="Times New Roman" pitchFamily="18" charset="0"/>
            </a:rPr>
            <a:t>Асоциальные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F659AE80-BADB-4534-9F89-4D5091E00A46}" type="parTrans" cxnId="{10EFAE1B-D78E-4146-B6CC-F18A956841E5}">
      <dgm:prSet/>
      <dgm:spPr/>
      <dgm:t>
        <a:bodyPr/>
        <a:lstStyle/>
        <a:p>
          <a:endParaRPr lang="ru-RU"/>
        </a:p>
      </dgm:t>
    </dgm:pt>
    <dgm:pt modelId="{AADCBF9B-5994-4450-969C-4463ECA1BB2F}" type="sibTrans" cxnId="{10EFAE1B-D78E-4146-B6CC-F18A956841E5}">
      <dgm:prSet/>
      <dgm:spPr/>
      <dgm:t>
        <a:bodyPr/>
        <a:lstStyle/>
        <a:p>
          <a:endParaRPr lang="ru-RU"/>
        </a:p>
      </dgm:t>
    </dgm:pt>
    <dgm:pt modelId="{2A2123E1-CA0D-43F6-8877-B609261D7B54}">
      <dgm:prSet phldrT="[Текст]" custT="1"/>
      <dgm:spPr/>
      <dgm:t>
        <a:bodyPr/>
        <a:lstStyle/>
        <a:p>
          <a:pPr algn="just"/>
          <a:r>
            <a:rPr lang="ru-RU" sz="1800" b="1" i="0" dirty="0" smtClean="0">
              <a:latin typeface="Times New Roman" pitchFamily="18" charset="0"/>
              <a:cs typeface="Times New Roman" pitchFamily="18" charset="0"/>
            </a:rPr>
            <a:t>стоят в стороне от социальных проблем, но не представляют угрозу для общества.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46E30964-6747-4571-8382-04184407A954}" type="parTrans" cxnId="{561E1394-DFA5-433B-B435-04237E093991}">
      <dgm:prSet/>
      <dgm:spPr/>
      <dgm:t>
        <a:bodyPr/>
        <a:lstStyle/>
        <a:p>
          <a:endParaRPr lang="ru-RU"/>
        </a:p>
      </dgm:t>
    </dgm:pt>
    <dgm:pt modelId="{E6F0406D-A68E-440A-9065-96FD80A80713}" type="sibTrans" cxnId="{561E1394-DFA5-433B-B435-04237E093991}">
      <dgm:prSet/>
      <dgm:spPr/>
      <dgm:t>
        <a:bodyPr/>
        <a:lstStyle/>
        <a:p>
          <a:endParaRPr lang="ru-RU"/>
        </a:p>
      </dgm:t>
    </dgm:pt>
    <dgm:pt modelId="{E4774EC4-71EF-4790-AD1E-58557BEA4E27}">
      <dgm:prSet phldrT="[Текст]" custT="1"/>
      <dgm:spPr/>
      <dgm:t>
        <a:bodyPr/>
        <a:lstStyle/>
        <a:p>
          <a:pPr algn="just"/>
          <a:r>
            <a:rPr lang="ru-RU" sz="1800" b="0" i="0" dirty="0" smtClean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rPr>
            <a:t>Примеры: панки, их девиз : «живем здесь, сейчас и сегодня», хиппи и другие</a:t>
          </a:r>
          <a:r>
            <a:rPr lang="ru-RU" sz="1800" b="0" i="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CDC966A7-6596-4E5C-A1E4-454C8125DDC4}" type="parTrans" cxnId="{72A76505-6455-4220-A82A-60F6BF7808F7}">
      <dgm:prSet/>
      <dgm:spPr/>
      <dgm:t>
        <a:bodyPr/>
        <a:lstStyle/>
        <a:p>
          <a:endParaRPr lang="ru-RU"/>
        </a:p>
      </dgm:t>
    </dgm:pt>
    <dgm:pt modelId="{AA231AA6-0ADC-4D3F-B182-3A58A4A1EC56}" type="sibTrans" cxnId="{72A76505-6455-4220-A82A-60F6BF7808F7}">
      <dgm:prSet/>
      <dgm:spPr/>
      <dgm:t>
        <a:bodyPr/>
        <a:lstStyle/>
        <a:p>
          <a:endParaRPr lang="ru-RU"/>
        </a:p>
      </dgm:t>
    </dgm:pt>
    <dgm:pt modelId="{6F93A71A-BCA5-41D1-A020-D2128C6B886B}">
      <dgm:prSet phldrT="[Текст]" custT="1"/>
      <dgm:spPr/>
      <dgm:t>
        <a:bodyPr/>
        <a:lstStyle/>
        <a:p>
          <a:r>
            <a:rPr lang="ru-RU" sz="2000" b="0" i="1" u="sng" dirty="0" smtClean="0">
              <a:latin typeface="Times New Roman" pitchFamily="18" charset="0"/>
              <a:cs typeface="Times New Roman" pitchFamily="18" charset="0"/>
            </a:rPr>
            <a:t>Антисоциальные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89757B49-32FE-49CD-A8BF-822C50D82AC7}" type="parTrans" cxnId="{8909AC95-592E-46B1-99E9-2D71250CF5DB}">
      <dgm:prSet/>
      <dgm:spPr/>
      <dgm:t>
        <a:bodyPr/>
        <a:lstStyle/>
        <a:p>
          <a:endParaRPr lang="ru-RU"/>
        </a:p>
      </dgm:t>
    </dgm:pt>
    <dgm:pt modelId="{416B99C1-959A-41B1-A9F4-1990712DC591}" type="sibTrans" cxnId="{8909AC95-592E-46B1-99E9-2D71250CF5DB}">
      <dgm:prSet/>
      <dgm:spPr/>
      <dgm:t>
        <a:bodyPr/>
        <a:lstStyle/>
        <a:p>
          <a:endParaRPr lang="ru-RU"/>
        </a:p>
      </dgm:t>
    </dgm:pt>
    <dgm:pt modelId="{6EF483A2-1097-4E45-8E37-86058B11A724}">
      <dgm:prSet phldrT="[Текст]"/>
      <dgm:spPr/>
      <dgm:t>
        <a:bodyPr/>
        <a:lstStyle/>
        <a:p>
          <a:pPr algn="just"/>
          <a:r>
            <a:rPr lang="ru-RU" b="1" i="0" dirty="0" smtClean="0">
              <a:latin typeface="Times New Roman" pitchFamily="18" charset="0"/>
              <a:cs typeface="Times New Roman" pitchFamily="18" charset="0"/>
            </a:rPr>
            <a:t>социально-отрицательные, носят ярко выраженный агрессивный характер, им присуще утвердить себя за счет других, нравственная глухота. Совершение их поступков зачастую подвергается административной, а также уголовной ответственности.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AE463765-4EFA-4C80-BB13-57DEF8035B7D}" type="parTrans" cxnId="{FA477AEA-1486-4538-B7A3-FCFFB31B1BDF}">
      <dgm:prSet/>
      <dgm:spPr/>
      <dgm:t>
        <a:bodyPr/>
        <a:lstStyle/>
        <a:p>
          <a:endParaRPr lang="ru-RU"/>
        </a:p>
      </dgm:t>
    </dgm:pt>
    <dgm:pt modelId="{C3D68E50-DF18-4FA9-9845-3554DDB14E76}" type="sibTrans" cxnId="{FA477AEA-1486-4538-B7A3-FCFFB31B1BDF}">
      <dgm:prSet/>
      <dgm:spPr/>
      <dgm:t>
        <a:bodyPr/>
        <a:lstStyle/>
        <a:p>
          <a:endParaRPr lang="ru-RU"/>
        </a:p>
      </dgm:t>
    </dgm:pt>
    <dgm:pt modelId="{3CCB9F39-1921-47F4-A29B-14D778C95582}">
      <dgm:prSet phldrT="[Текст]"/>
      <dgm:spPr/>
      <dgm:t>
        <a:bodyPr/>
        <a:lstStyle/>
        <a:p>
          <a:pPr algn="just"/>
          <a:r>
            <a:rPr lang="ru-RU" b="0" i="0" dirty="0" smtClean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rPr>
            <a:t>Примеры: гопники, скинхеды ,нацисты и другие.</a:t>
          </a:r>
          <a:endParaRPr lang="ru-RU" dirty="0">
            <a:solidFill>
              <a:schemeClr val="accent5"/>
            </a:solidFill>
            <a:latin typeface="Times New Roman" pitchFamily="18" charset="0"/>
            <a:cs typeface="Times New Roman" pitchFamily="18" charset="0"/>
          </a:endParaRPr>
        </a:p>
      </dgm:t>
    </dgm:pt>
    <dgm:pt modelId="{002CF4DA-0DB8-4026-A272-4B5753B58D6F}" type="parTrans" cxnId="{F3A45AA9-8666-4FC7-B565-5C284168BF05}">
      <dgm:prSet/>
      <dgm:spPr/>
      <dgm:t>
        <a:bodyPr/>
        <a:lstStyle/>
        <a:p>
          <a:endParaRPr lang="ru-RU"/>
        </a:p>
      </dgm:t>
    </dgm:pt>
    <dgm:pt modelId="{F6134AC1-B4A3-405E-B9A4-DA4111556D26}" type="sibTrans" cxnId="{F3A45AA9-8666-4FC7-B565-5C284168BF05}">
      <dgm:prSet/>
      <dgm:spPr/>
      <dgm:t>
        <a:bodyPr/>
        <a:lstStyle/>
        <a:p>
          <a:endParaRPr lang="ru-RU"/>
        </a:p>
      </dgm:t>
    </dgm:pt>
    <dgm:pt modelId="{B856751A-A988-4976-BC26-580BA7DD1B72}" type="pres">
      <dgm:prSet presAssocID="{D3B63A01-426E-452D-A728-7D653966A48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60EE5CA-1ADE-4B30-A482-6E4E175DD098}" type="pres">
      <dgm:prSet presAssocID="{2DE7ACC3-2E77-40D6-A7CD-ADCA4A702168}" presName="composite" presStyleCnt="0"/>
      <dgm:spPr/>
    </dgm:pt>
    <dgm:pt modelId="{26C65D74-33ED-4319-8100-5F1F70963166}" type="pres">
      <dgm:prSet presAssocID="{2DE7ACC3-2E77-40D6-A7CD-ADCA4A702168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A2C146-6F25-4F50-A55F-F09A540530AF}" type="pres">
      <dgm:prSet presAssocID="{2DE7ACC3-2E77-40D6-A7CD-ADCA4A702168}" presName="desTx" presStyleLbl="alignAccFollowNode1" presStyleIdx="0" presStyleCnt="3" custLinFactNeighborX="697" custLinFactNeighborY="5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859E63-AAEA-4AF1-BEC2-34654FE6CF81}" type="pres">
      <dgm:prSet presAssocID="{B6698F15-4C4F-49EE-871C-203D30557CA8}" presName="space" presStyleCnt="0"/>
      <dgm:spPr/>
    </dgm:pt>
    <dgm:pt modelId="{3EF6FC40-59C5-45DC-AE4B-D1699BC7CB36}" type="pres">
      <dgm:prSet presAssocID="{B0853233-AE5D-4912-B050-E3F12742AC83}" presName="composite" presStyleCnt="0"/>
      <dgm:spPr/>
    </dgm:pt>
    <dgm:pt modelId="{39D1B754-5900-463B-850D-DB7976084890}" type="pres">
      <dgm:prSet presAssocID="{B0853233-AE5D-4912-B050-E3F12742AC83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571192-838F-49BD-8F84-5C6558821F26}" type="pres">
      <dgm:prSet presAssocID="{B0853233-AE5D-4912-B050-E3F12742AC83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D529D4-781C-42BA-AC5C-4802CFA19DD9}" type="pres">
      <dgm:prSet presAssocID="{AADCBF9B-5994-4450-969C-4463ECA1BB2F}" presName="space" presStyleCnt="0"/>
      <dgm:spPr/>
    </dgm:pt>
    <dgm:pt modelId="{AD5463C0-CC39-4BAA-97FE-6DEF30156D77}" type="pres">
      <dgm:prSet presAssocID="{6F93A71A-BCA5-41D1-A020-D2128C6B886B}" presName="composite" presStyleCnt="0"/>
      <dgm:spPr/>
    </dgm:pt>
    <dgm:pt modelId="{D07A6C84-DB54-4045-8792-25568D6E22C3}" type="pres">
      <dgm:prSet presAssocID="{6F93A71A-BCA5-41D1-A020-D2128C6B886B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AA8B50-E693-4475-A915-35855E830C85}" type="pres">
      <dgm:prSet presAssocID="{6F93A71A-BCA5-41D1-A020-D2128C6B886B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909AC95-592E-46B1-99E9-2D71250CF5DB}" srcId="{D3B63A01-426E-452D-A728-7D653966A482}" destId="{6F93A71A-BCA5-41D1-A020-D2128C6B886B}" srcOrd="2" destOrd="0" parTransId="{89757B49-32FE-49CD-A8BF-822C50D82AC7}" sibTransId="{416B99C1-959A-41B1-A9F4-1990712DC591}"/>
    <dgm:cxn modelId="{6701AE7E-E477-46DC-B11E-F7292E49DDB9}" srcId="{2DE7ACC3-2E77-40D6-A7CD-ADCA4A702168}" destId="{B078F8D7-F538-427A-891C-515B39D8085C}" srcOrd="0" destOrd="0" parTransId="{4A39ECF7-C821-46B0-A2B2-B1235FD78355}" sibTransId="{7C65597B-6B7C-4A2B-AF40-3472536907D0}"/>
    <dgm:cxn modelId="{EA555C56-9D2F-4482-9AEA-2999DEC63A47}" type="presOf" srcId="{2A2123E1-CA0D-43F6-8877-B609261D7B54}" destId="{A3571192-838F-49BD-8F84-5C6558821F26}" srcOrd="0" destOrd="0" presId="urn:microsoft.com/office/officeart/2005/8/layout/hList1"/>
    <dgm:cxn modelId="{FA477AEA-1486-4538-B7A3-FCFFB31B1BDF}" srcId="{6F93A71A-BCA5-41D1-A020-D2128C6B886B}" destId="{6EF483A2-1097-4E45-8E37-86058B11A724}" srcOrd="0" destOrd="0" parTransId="{AE463765-4EFA-4C80-BB13-57DEF8035B7D}" sibTransId="{C3D68E50-DF18-4FA9-9845-3554DDB14E76}"/>
    <dgm:cxn modelId="{7CCDE928-D05C-4738-AFAE-F80A684BA1CF}" type="presOf" srcId="{6926CE25-2D6B-4D0A-BFA3-2658C56BE330}" destId="{91A2C146-6F25-4F50-A55F-F09A540530AF}" srcOrd="0" destOrd="1" presId="urn:microsoft.com/office/officeart/2005/8/layout/hList1"/>
    <dgm:cxn modelId="{10EFAE1B-D78E-4146-B6CC-F18A956841E5}" srcId="{D3B63A01-426E-452D-A728-7D653966A482}" destId="{B0853233-AE5D-4912-B050-E3F12742AC83}" srcOrd="1" destOrd="0" parTransId="{F659AE80-BADB-4534-9F89-4D5091E00A46}" sibTransId="{AADCBF9B-5994-4450-969C-4463ECA1BB2F}"/>
    <dgm:cxn modelId="{D9D7B48A-AF29-4797-9B5D-BE18E1305114}" srcId="{2DE7ACC3-2E77-40D6-A7CD-ADCA4A702168}" destId="{6926CE25-2D6B-4D0A-BFA3-2658C56BE330}" srcOrd="1" destOrd="0" parTransId="{93AF0399-0C1A-4EB4-A0A5-CA9C3BCDE6AE}" sibTransId="{F5ED9AAF-79DA-4880-BA02-0704DD619C63}"/>
    <dgm:cxn modelId="{8C668B2B-418C-4A40-BD18-AA3BCD63628C}" type="presOf" srcId="{B0853233-AE5D-4912-B050-E3F12742AC83}" destId="{39D1B754-5900-463B-850D-DB7976084890}" srcOrd="0" destOrd="0" presId="urn:microsoft.com/office/officeart/2005/8/layout/hList1"/>
    <dgm:cxn modelId="{F502075C-0FC4-4F9C-B566-CBDB812BCA05}" type="presOf" srcId="{3CCB9F39-1921-47F4-A29B-14D778C95582}" destId="{CFAA8B50-E693-4475-A915-35855E830C85}" srcOrd="0" destOrd="1" presId="urn:microsoft.com/office/officeart/2005/8/layout/hList1"/>
    <dgm:cxn modelId="{0A25BC67-5A1E-44C2-80FD-0670170866D6}" type="presOf" srcId="{6F93A71A-BCA5-41D1-A020-D2128C6B886B}" destId="{D07A6C84-DB54-4045-8792-25568D6E22C3}" srcOrd="0" destOrd="0" presId="urn:microsoft.com/office/officeart/2005/8/layout/hList1"/>
    <dgm:cxn modelId="{BD4E44A1-B739-49A3-BA2C-B2173844E5E7}" srcId="{D3B63A01-426E-452D-A728-7D653966A482}" destId="{2DE7ACC3-2E77-40D6-A7CD-ADCA4A702168}" srcOrd="0" destOrd="0" parTransId="{444A1BCA-EAB5-482F-90C4-E5BEC84B9C76}" sibTransId="{B6698F15-4C4F-49EE-871C-203D30557CA8}"/>
    <dgm:cxn modelId="{72A76505-6455-4220-A82A-60F6BF7808F7}" srcId="{B0853233-AE5D-4912-B050-E3F12742AC83}" destId="{E4774EC4-71EF-4790-AD1E-58557BEA4E27}" srcOrd="1" destOrd="0" parTransId="{CDC966A7-6596-4E5C-A1E4-454C8125DDC4}" sibTransId="{AA231AA6-0ADC-4D3F-B182-3A58A4A1EC56}"/>
    <dgm:cxn modelId="{39E7E393-0EB3-4FB8-B924-A841E217B4C6}" type="presOf" srcId="{6EF483A2-1097-4E45-8E37-86058B11A724}" destId="{CFAA8B50-E693-4475-A915-35855E830C85}" srcOrd="0" destOrd="0" presId="urn:microsoft.com/office/officeart/2005/8/layout/hList1"/>
    <dgm:cxn modelId="{F79AD14D-3DB4-44CA-91F2-F982EE6324D6}" type="presOf" srcId="{D3B63A01-426E-452D-A728-7D653966A482}" destId="{B856751A-A988-4976-BC26-580BA7DD1B72}" srcOrd="0" destOrd="0" presId="urn:microsoft.com/office/officeart/2005/8/layout/hList1"/>
    <dgm:cxn modelId="{CC8FADD9-BA32-46FF-B9CC-AB1250BBAF1A}" type="presOf" srcId="{E4774EC4-71EF-4790-AD1E-58557BEA4E27}" destId="{A3571192-838F-49BD-8F84-5C6558821F26}" srcOrd="0" destOrd="1" presId="urn:microsoft.com/office/officeart/2005/8/layout/hList1"/>
    <dgm:cxn modelId="{CE4D6718-18C6-4811-8B78-F37366E14047}" type="presOf" srcId="{B078F8D7-F538-427A-891C-515B39D8085C}" destId="{91A2C146-6F25-4F50-A55F-F09A540530AF}" srcOrd="0" destOrd="0" presId="urn:microsoft.com/office/officeart/2005/8/layout/hList1"/>
    <dgm:cxn modelId="{7FB43ED5-6460-4D21-89D4-879E1872A487}" type="presOf" srcId="{2DE7ACC3-2E77-40D6-A7CD-ADCA4A702168}" destId="{26C65D74-33ED-4319-8100-5F1F70963166}" srcOrd="0" destOrd="0" presId="urn:microsoft.com/office/officeart/2005/8/layout/hList1"/>
    <dgm:cxn modelId="{F3A45AA9-8666-4FC7-B565-5C284168BF05}" srcId="{6F93A71A-BCA5-41D1-A020-D2128C6B886B}" destId="{3CCB9F39-1921-47F4-A29B-14D778C95582}" srcOrd="1" destOrd="0" parTransId="{002CF4DA-0DB8-4026-A272-4B5753B58D6F}" sibTransId="{F6134AC1-B4A3-405E-B9A4-DA4111556D26}"/>
    <dgm:cxn modelId="{561E1394-DFA5-433B-B435-04237E093991}" srcId="{B0853233-AE5D-4912-B050-E3F12742AC83}" destId="{2A2123E1-CA0D-43F6-8877-B609261D7B54}" srcOrd="0" destOrd="0" parTransId="{46E30964-6747-4571-8382-04184407A954}" sibTransId="{E6F0406D-A68E-440A-9065-96FD80A80713}"/>
    <dgm:cxn modelId="{89A60B1D-4F72-4B1B-9DC7-D304CEA437A3}" type="presParOf" srcId="{B856751A-A988-4976-BC26-580BA7DD1B72}" destId="{A60EE5CA-1ADE-4B30-A482-6E4E175DD098}" srcOrd="0" destOrd="0" presId="urn:microsoft.com/office/officeart/2005/8/layout/hList1"/>
    <dgm:cxn modelId="{3C7359E3-2866-465E-B65C-D27E34B2F67A}" type="presParOf" srcId="{A60EE5CA-1ADE-4B30-A482-6E4E175DD098}" destId="{26C65D74-33ED-4319-8100-5F1F70963166}" srcOrd="0" destOrd="0" presId="urn:microsoft.com/office/officeart/2005/8/layout/hList1"/>
    <dgm:cxn modelId="{83E298F0-61AA-4B99-A9CC-EF98517A21BC}" type="presParOf" srcId="{A60EE5CA-1ADE-4B30-A482-6E4E175DD098}" destId="{91A2C146-6F25-4F50-A55F-F09A540530AF}" srcOrd="1" destOrd="0" presId="urn:microsoft.com/office/officeart/2005/8/layout/hList1"/>
    <dgm:cxn modelId="{75063927-3427-4C26-BFE5-49CA9BCDED8C}" type="presParOf" srcId="{B856751A-A988-4976-BC26-580BA7DD1B72}" destId="{9F859E63-AAEA-4AF1-BEC2-34654FE6CF81}" srcOrd="1" destOrd="0" presId="urn:microsoft.com/office/officeart/2005/8/layout/hList1"/>
    <dgm:cxn modelId="{0AA4AB14-ABB2-4725-8E21-3A49EDFBE094}" type="presParOf" srcId="{B856751A-A988-4976-BC26-580BA7DD1B72}" destId="{3EF6FC40-59C5-45DC-AE4B-D1699BC7CB36}" srcOrd="2" destOrd="0" presId="urn:microsoft.com/office/officeart/2005/8/layout/hList1"/>
    <dgm:cxn modelId="{C674B50A-5C49-4BAD-951B-D76DC47EF4A7}" type="presParOf" srcId="{3EF6FC40-59C5-45DC-AE4B-D1699BC7CB36}" destId="{39D1B754-5900-463B-850D-DB7976084890}" srcOrd="0" destOrd="0" presId="urn:microsoft.com/office/officeart/2005/8/layout/hList1"/>
    <dgm:cxn modelId="{E74832BD-6DF6-421C-8F02-2B8C3442082E}" type="presParOf" srcId="{3EF6FC40-59C5-45DC-AE4B-D1699BC7CB36}" destId="{A3571192-838F-49BD-8F84-5C6558821F26}" srcOrd="1" destOrd="0" presId="urn:microsoft.com/office/officeart/2005/8/layout/hList1"/>
    <dgm:cxn modelId="{F73B4129-9E83-4936-80ED-0D627F298E8A}" type="presParOf" srcId="{B856751A-A988-4976-BC26-580BA7DD1B72}" destId="{C6D529D4-781C-42BA-AC5C-4802CFA19DD9}" srcOrd="3" destOrd="0" presId="urn:microsoft.com/office/officeart/2005/8/layout/hList1"/>
    <dgm:cxn modelId="{C3C51156-A189-416E-B8D4-833D1786FC23}" type="presParOf" srcId="{B856751A-A988-4976-BC26-580BA7DD1B72}" destId="{AD5463C0-CC39-4BAA-97FE-6DEF30156D77}" srcOrd="4" destOrd="0" presId="urn:microsoft.com/office/officeart/2005/8/layout/hList1"/>
    <dgm:cxn modelId="{13708DDD-15EE-437C-AB3C-44179820DB1C}" type="presParOf" srcId="{AD5463C0-CC39-4BAA-97FE-6DEF30156D77}" destId="{D07A6C84-DB54-4045-8792-25568D6E22C3}" srcOrd="0" destOrd="0" presId="urn:microsoft.com/office/officeart/2005/8/layout/hList1"/>
    <dgm:cxn modelId="{AFB8E3B5-ED0B-49CD-8FAB-02AF1B082162}" type="presParOf" srcId="{AD5463C0-CC39-4BAA-97FE-6DEF30156D77}" destId="{CFAA8B50-E693-4475-A915-35855E830C85}" srcOrd="1" destOrd="0" presId="urn:microsoft.com/office/officeart/2005/8/layout/hList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83EFD8-D832-4A39-89E7-267DFEFF9F22}">
      <dsp:nvSpPr>
        <dsp:cNvPr id="0" name=""/>
        <dsp:cNvSpPr/>
      </dsp:nvSpPr>
      <dsp:spPr>
        <a:xfrm>
          <a:off x="0" y="0"/>
          <a:ext cx="5617213" cy="44927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Я уверена, что каждому из нас случалось идти по улице, ехать в метро или просто смотреть телевизор и видеть людей, которые чем-то непохожи на других. У кого-то на голове ирокез, кто-то весь в металле, а кто-то в черной коже проносится мимо вас на мотоцикле. Чаще всего это и есть неформалы – представители современных субкультур.</a:t>
          </a:r>
          <a:endParaRPr lang="ru-RU" sz="2400" kern="1200" dirty="0"/>
        </a:p>
      </dsp:txBody>
      <dsp:txXfrm>
        <a:off x="219320" y="219320"/>
        <a:ext cx="5178573" cy="405415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B7AD51-BBCE-4AA1-B959-09C1A25A8E89}">
      <dsp:nvSpPr>
        <dsp:cNvPr id="0" name=""/>
        <dsp:cNvSpPr/>
      </dsp:nvSpPr>
      <dsp:spPr>
        <a:xfrm>
          <a:off x="0" y="148439"/>
          <a:ext cx="8596312" cy="148385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u="sng" kern="1200" dirty="0" smtClean="0"/>
            <a:t>Музыкальные, основанные на поклонников различных </a:t>
          </a:r>
          <a:r>
            <a:rPr lang="ru-RU" sz="1400" b="1" i="1" u="sng" kern="1200" dirty="0" err="1" smtClean="0"/>
            <a:t>муз.жанров</a:t>
          </a:r>
          <a:r>
            <a:rPr lang="ru-RU" sz="1400" b="1" i="1" u="sng" kern="1200" dirty="0" smtClean="0"/>
            <a:t>:</a:t>
          </a:r>
          <a:br>
            <a:rPr lang="ru-RU" sz="1400" b="1" i="1" u="sng" kern="1200" dirty="0" smtClean="0"/>
          </a:br>
          <a:r>
            <a:rPr lang="ru-RU" sz="1400" b="1" i="0" u="none" kern="1200" dirty="0" smtClean="0"/>
            <a:t>- Металлисты </a:t>
          </a:r>
          <a:r>
            <a:rPr lang="ru-RU" sz="1400" b="1" i="0" kern="1200" dirty="0" smtClean="0"/>
            <a:t>—</a:t>
          </a:r>
          <a:r>
            <a:rPr lang="ru-RU" sz="1400" b="1" i="0" u="none" kern="1200" dirty="0" smtClean="0"/>
            <a:t> поклонники альтернативного рока</a:t>
          </a:r>
          <a:br>
            <a:rPr lang="ru-RU" sz="1400" b="1" i="0" u="none" kern="1200" dirty="0" smtClean="0"/>
          </a:br>
          <a:r>
            <a:rPr lang="ru-RU" sz="1400" b="1" i="0" u="none" kern="1200" dirty="0" smtClean="0"/>
            <a:t>- Рэперы поклонники рэпа и хип-хопа</a:t>
          </a:r>
          <a:br>
            <a:rPr lang="ru-RU" sz="1400" b="1" i="0" u="none" kern="1200" dirty="0" smtClean="0"/>
          </a:br>
          <a:r>
            <a:rPr lang="ru-RU" sz="1400" b="1" i="0" u="none" kern="1200" dirty="0" smtClean="0"/>
            <a:t>- Готы  </a:t>
          </a:r>
          <a:r>
            <a:rPr lang="ru-RU" sz="1400" b="1" i="0" kern="1200" dirty="0" smtClean="0"/>
            <a:t>— поклонники готик-рока</a:t>
          </a:r>
          <a:r>
            <a:rPr lang="ru-RU" sz="1400" b="1" i="0" u="none" kern="1200" dirty="0" smtClean="0"/>
            <a:t/>
          </a:r>
          <a:br>
            <a:rPr lang="ru-RU" sz="1400" b="1" i="0" u="none" kern="1200" dirty="0" smtClean="0"/>
          </a:br>
          <a:r>
            <a:rPr lang="ru-RU" sz="1400" b="1" i="0" u="none" kern="1200" dirty="0" smtClean="0"/>
            <a:t>- Панки </a:t>
          </a:r>
          <a:r>
            <a:rPr lang="ru-RU" sz="1400" b="1" i="0" kern="1200" dirty="0" smtClean="0"/>
            <a:t>— </a:t>
          </a:r>
          <a:r>
            <a:rPr lang="ru-RU" sz="1400" b="1" i="0" u="none" kern="1200" dirty="0" smtClean="0"/>
            <a:t>поклонники панк-рока</a:t>
          </a:r>
          <a:br>
            <a:rPr lang="ru-RU" sz="1400" b="1" i="0" u="none" kern="1200" dirty="0" smtClean="0"/>
          </a:br>
          <a:r>
            <a:rPr lang="ru-RU" sz="1400" b="1" i="0" u="none" kern="1200" dirty="0" smtClean="0"/>
            <a:t>- Рокеры </a:t>
          </a:r>
          <a:r>
            <a:rPr lang="ru-RU" sz="1400" b="1" i="0" kern="1200" dirty="0" smtClean="0"/>
            <a:t>—</a:t>
          </a:r>
          <a:r>
            <a:rPr lang="ru-RU" sz="1400" b="1" i="0" u="none" kern="1200" dirty="0" smtClean="0"/>
            <a:t> поклонники рок-музыки</a:t>
          </a:r>
          <a:r>
            <a:rPr lang="ru-RU" sz="1400" b="1" i="1" u="sng" kern="1200" dirty="0" smtClean="0"/>
            <a:t/>
          </a:r>
          <a:br>
            <a:rPr lang="ru-RU" sz="1400" b="1" i="1" u="sng" kern="1200" dirty="0" smtClean="0"/>
          </a:br>
          <a:endParaRPr lang="ru-RU" sz="1400" b="1" i="1" u="sng" kern="1200" dirty="0"/>
        </a:p>
      </dsp:txBody>
      <dsp:txXfrm>
        <a:off x="72436" y="220875"/>
        <a:ext cx="8451440" cy="1338983"/>
      </dsp:txXfrm>
    </dsp:sp>
    <dsp:sp modelId="{24CB665D-72DF-410C-9354-96C3D4B95AE0}">
      <dsp:nvSpPr>
        <dsp:cNvPr id="0" name=""/>
        <dsp:cNvSpPr/>
      </dsp:nvSpPr>
      <dsp:spPr>
        <a:xfrm>
          <a:off x="0" y="1663579"/>
          <a:ext cx="8596312" cy="1238651"/>
        </a:xfrm>
        <a:prstGeom prst="roundRect">
          <a:avLst/>
        </a:prstGeom>
        <a:gradFill rotWithShape="1">
          <a:gsLst>
            <a:gs pos="0">
              <a:schemeClr val="accent1">
                <a:tint val="65000"/>
                <a:lumMod val="110000"/>
              </a:schemeClr>
            </a:gs>
            <a:gs pos="88000">
              <a:schemeClr val="accent1">
                <a:tint val="90000"/>
              </a:schemeClr>
            </a:gs>
          </a:gsLst>
          <a:lin ang="5400000" scaled="0"/>
        </a:gradFill>
        <a:ln w="12700" cap="rnd" cmpd="sng" algn="ctr">
          <a:solidFill>
            <a:schemeClr val="accent1"/>
          </a:solidFill>
          <a:prstDash val="solid"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272933" tIns="17780" rIns="99568" bIns="177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400" b="1" i="1" u="sng" kern="1200" dirty="0" smtClean="0"/>
            <a:t>По увлечениям:</a:t>
          </a:r>
          <a:r>
            <a:rPr lang="ru-RU" sz="1400" b="0" i="1" u="sng" kern="1200" dirty="0" smtClean="0"/>
            <a:t> </a:t>
          </a:r>
          <a:r>
            <a:rPr lang="ru-RU" sz="1400" kern="1200" dirty="0" smtClean="0"/>
            <a:t/>
          </a:r>
          <a:br>
            <a:rPr lang="ru-RU" sz="1400" kern="1200" dirty="0" smtClean="0"/>
          </a:br>
          <a:r>
            <a:rPr lang="ru-RU" sz="1400" b="1" i="0" kern="1200" dirty="0" smtClean="0"/>
            <a:t>- </a:t>
          </a:r>
          <a:r>
            <a:rPr lang="ru-RU" sz="1400" b="1" i="0" kern="1200" dirty="0" err="1" smtClean="0"/>
            <a:t>Отаку</a:t>
          </a:r>
          <a:r>
            <a:rPr lang="ru-RU" sz="1400" b="1" i="0" kern="1200" dirty="0" smtClean="0"/>
            <a:t> — поклонники </a:t>
          </a:r>
          <a:r>
            <a:rPr lang="ru-RU" sz="1400" b="1" i="0" kern="1200" dirty="0" err="1" smtClean="0"/>
            <a:t>аниме</a:t>
          </a:r>
          <a:r>
            <a:rPr lang="ru-RU" sz="1400" b="1" i="0" kern="1200" dirty="0" smtClean="0"/>
            <a:t> (японской мультипликации) </a:t>
          </a:r>
          <a:r>
            <a:rPr lang="ru-RU" sz="1400" b="1" kern="1200" dirty="0" smtClean="0"/>
            <a:t/>
          </a:r>
          <a:br>
            <a:rPr lang="ru-RU" sz="1400" b="1" kern="1200" dirty="0" smtClean="0"/>
          </a:br>
          <a:r>
            <a:rPr lang="ru-RU" sz="1400" b="1" i="0" kern="1200" dirty="0" smtClean="0"/>
            <a:t>- </a:t>
          </a:r>
          <a:r>
            <a:rPr lang="ru-RU" sz="1400" b="1" i="0" kern="1200" dirty="0" err="1" smtClean="0"/>
            <a:t>Падонки</a:t>
          </a:r>
          <a:r>
            <a:rPr lang="ru-RU" sz="1400" b="1" i="0" kern="1200" dirty="0" smtClean="0"/>
            <a:t> — использующие жаргон </a:t>
          </a:r>
          <a:r>
            <a:rPr lang="ru-RU" sz="1400" b="1" i="0" kern="1200" dirty="0" err="1" smtClean="0"/>
            <a:t>падонков</a:t>
          </a:r>
          <a:r>
            <a:rPr lang="ru-RU" sz="1400" b="1" i="0" kern="1200" dirty="0" smtClean="0"/>
            <a:t> </a:t>
          </a:r>
          <a:r>
            <a:rPr lang="ru-RU" sz="1400" b="1" kern="1200" dirty="0" smtClean="0"/>
            <a:t/>
          </a:r>
          <a:br>
            <a:rPr lang="ru-RU" sz="1400" b="1" kern="1200" dirty="0" smtClean="0"/>
          </a:br>
          <a:r>
            <a:rPr lang="ru-RU" sz="1400" b="1" i="0" kern="1200" dirty="0" smtClean="0"/>
            <a:t>- </a:t>
          </a:r>
          <a:r>
            <a:rPr lang="ru-RU" sz="1400" b="1" i="0" kern="1200" dirty="0" err="1" smtClean="0"/>
            <a:t>Ролевики</a:t>
          </a:r>
          <a:r>
            <a:rPr lang="ru-RU" sz="1400" b="1" i="0" kern="1200" dirty="0" smtClean="0"/>
            <a:t> — поклонники ролевых игр </a:t>
          </a:r>
          <a:r>
            <a:rPr lang="ru-RU" sz="1400" b="1" kern="1200" dirty="0" smtClean="0"/>
            <a:t/>
          </a:r>
          <a:br>
            <a:rPr lang="ru-RU" sz="1400" b="1" kern="1200" dirty="0" smtClean="0"/>
          </a:br>
          <a:r>
            <a:rPr lang="ru-RU" sz="1400" b="1" i="0" kern="1200" dirty="0" smtClean="0"/>
            <a:t>- Байкеры — любители мотоциклов </a:t>
          </a:r>
          <a:endParaRPr lang="ru-RU" sz="1400" b="1" kern="1200" dirty="0"/>
        </a:p>
      </dsp:txBody>
      <dsp:txXfrm>
        <a:off x="60466" y="1724045"/>
        <a:ext cx="8475380" cy="1117719"/>
      </dsp:txXfrm>
    </dsp:sp>
    <dsp:sp modelId="{7F38142B-8447-41A0-9B18-71CA974CD033}">
      <dsp:nvSpPr>
        <dsp:cNvPr id="0" name=""/>
        <dsp:cNvSpPr/>
      </dsp:nvSpPr>
      <dsp:spPr>
        <a:xfrm>
          <a:off x="0" y="2928316"/>
          <a:ext cx="8596312" cy="15724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u="sng" kern="1200" dirty="0" err="1" smtClean="0"/>
            <a:t>Имиджевые</a:t>
          </a:r>
          <a:r>
            <a:rPr lang="ru-RU" sz="1400" b="1" i="1" u="sng" kern="1200" dirty="0" smtClean="0"/>
            <a:t> субкультуры, выделяемые по стилю в одежде и поведению:</a:t>
          </a:r>
          <a:r>
            <a:rPr lang="ru-RU" sz="1400" b="1" i="0" kern="1200" dirty="0" smtClean="0"/>
            <a:t> </a:t>
          </a:r>
          <a:r>
            <a:rPr lang="ru-RU" sz="1400" b="1" kern="1200" dirty="0" smtClean="0"/>
            <a:t/>
          </a:r>
          <a:br>
            <a:rPr lang="ru-RU" sz="1400" b="1" kern="1200" dirty="0" smtClean="0"/>
          </a:br>
          <a:r>
            <a:rPr lang="ru-RU" sz="1400" b="1" i="0" kern="1200" dirty="0" smtClean="0"/>
            <a:t>- </a:t>
          </a:r>
          <a:r>
            <a:rPr lang="ru-RU" sz="1400" b="1" i="0" kern="1200" dirty="0" err="1" smtClean="0"/>
            <a:t>Кибер</a:t>
          </a:r>
          <a:r>
            <a:rPr lang="ru-RU" sz="1400" b="1" i="0" kern="1200" dirty="0" smtClean="0"/>
            <a:t>-готы </a:t>
          </a:r>
          <a:r>
            <a:rPr lang="ru-RU" sz="1400" b="1" kern="1200" dirty="0" smtClean="0"/>
            <a:t/>
          </a:r>
          <a:br>
            <a:rPr lang="ru-RU" sz="1400" b="1" kern="1200" dirty="0" smtClean="0"/>
          </a:br>
          <a:r>
            <a:rPr lang="ru-RU" sz="1400" b="1" i="0" kern="1200" dirty="0" smtClean="0"/>
            <a:t>- Моды </a:t>
          </a:r>
          <a:r>
            <a:rPr lang="ru-RU" sz="1400" b="1" kern="1200" dirty="0" smtClean="0"/>
            <a:t/>
          </a:r>
          <a:br>
            <a:rPr lang="ru-RU" sz="1400" b="1" kern="1200" dirty="0" smtClean="0"/>
          </a:br>
          <a:r>
            <a:rPr lang="ru-RU" sz="1400" b="1" i="0" kern="1200" dirty="0" smtClean="0"/>
            <a:t>- Нудисты </a:t>
          </a:r>
          <a:r>
            <a:rPr lang="ru-RU" sz="1400" b="1" kern="1200" dirty="0" smtClean="0"/>
            <a:t/>
          </a:r>
          <a:br>
            <a:rPr lang="ru-RU" sz="1400" b="1" kern="1200" dirty="0" smtClean="0"/>
          </a:br>
          <a:r>
            <a:rPr lang="ru-RU" sz="1400" b="1" i="0" kern="1200" dirty="0" smtClean="0"/>
            <a:t>- Стиляги </a:t>
          </a:r>
          <a:r>
            <a:rPr lang="ru-RU" sz="1400" b="1" kern="1200" dirty="0" smtClean="0"/>
            <a:t/>
          </a:r>
          <a:br>
            <a:rPr lang="ru-RU" sz="1400" b="1" kern="1200" dirty="0" smtClean="0"/>
          </a:br>
          <a:r>
            <a:rPr lang="ru-RU" sz="1400" b="1" i="0" kern="1200" dirty="0" smtClean="0"/>
            <a:t>- Тедди-бои </a:t>
          </a:r>
          <a:r>
            <a:rPr lang="ru-RU" sz="1400" b="1" kern="1200" dirty="0" smtClean="0"/>
            <a:t/>
          </a:r>
          <a:br>
            <a:rPr lang="ru-RU" sz="1400" b="1" kern="1200" dirty="0" smtClean="0"/>
          </a:br>
          <a:r>
            <a:rPr lang="ru-RU" sz="1400" b="1" i="0" kern="1200" dirty="0" smtClean="0"/>
            <a:t>- </a:t>
          </a:r>
          <a:r>
            <a:rPr lang="ru-RU" sz="1400" b="1" i="0" kern="1200" dirty="0" err="1" smtClean="0"/>
            <a:t>Фрики</a:t>
          </a:r>
          <a:endParaRPr lang="ru-RU" sz="1400" b="1" kern="1200" dirty="0"/>
        </a:p>
      </dsp:txBody>
      <dsp:txXfrm>
        <a:off x="76762" y="3005078"/>
        <a:ext cx="8442788" cy="141895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C65D74-33ED-4319-8100-5F1F70963166}">
      <dsp:nvSpPr>
        <dsp:cNvPr id="0" name=""/>
        <dsp:cNvSpPr/>
      </dsp:nvSpPr>
      <dsp:spPr>
        <a:xfrm>
          <a:off x="3044" y="128389"/>
          <a:ext cx="2968866" cy="489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1" u="sng" kern="1200" dirty="0" smtClean="0"/>
            <a:t>Просоциальные</a:t>
          </a:r>
          <a:endParaRPr lang="ru-RU" sz="2000" kern="1200" dirty="0"/>
        </a:p>
      </dsp:txBody>
      <dsp:txXfrm>
        <a:off x="3044" y="128389"/>
        <a:ext cx="2968866" cy="489600"/>
      </dsp:txXfrm>
    </dsp:sp>
    <dsp:sp modelId="{91A2C146-6F25-4F50-A55F-F09A540530AF}">
      <dsp:nvSpPr>
        <dsp:cNvPr id="0" name=""/>
        <dsp:cNvSpPr/>
      </dsp:nvSpPr>
      <dsp:spPr>
        <a:xfrm>
          <a:off x="23737" y="639511"/>
          <a:ext cx="2968866" cy="394173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i="0" kern="1200" dirty="0" smtClean="0"/>
            <a:t>социально-положительные, приносят пользу обществу.</a:t>
          </a:r>
          <a:endParaRPr lang="ru-RU" sz="1800" b="1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i="0" kern="1200" dirty="0" smtClean="0">
              <a:solidFill>
                <a:schemeClr val="accent5"/>
              </a:solidFill>
            </a:rPr>
            <a:t>Примеры: клубы социальной помощи, этические, историко-патриотические объединения</a:t>
          </a:r>
          <a:endParaRPr lang="ru-RU" sz="1800" kern="1200" dirty="0">
            <a:solidFill>
              <a:schemeClr val="accent5"/>
            </a:solidFill>
          </a:endParaRPr>
        </a:p>
      </dsp:txBody>
      <dsp:txXfrm>
        <a:off x="23737" y="639511"/>
        <a:ext cx="2968866" cy="3941734"/>
      </dsp:txXfrm>
    </dsp:sp>
    <dsp:sp modelId="{39D1B754-5900-463B-850D-DB7976084890}">
      <dsp:nvSpPr>
        <dsp:cNvPr id="0" name=""/>
        <dsp:cNvSpPr/>
      </dsp:nvSpPr>
      <dsp:spPr>
        <a:xfrm>
          <a:off x="3387552" y="128389"/>
          <a:ext cx="2968866" cy="489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1" u="sng" kern="1200" dirty="0" smtClean="0"/>
            <a:t>Асоциальные</a:t>
          </a:r>
          <a:endParaRPr lang="ru-RU" sz="2000" kern="1200" dirty="0"/>
        </a:p>
      </dsp:txBody>
      <dsp:txXfrm>
        <a:off x="3387552" y="128389"/>
        <a:ext cx="2968866" cy="489600"/>
      </dsp:txXfrm>
    </dsp:sp>
    <dsp:sp modelId="{A3571192-838F-49BD-8F84-5C6558821F26}">
      <dsp:nvSpPr>
        <dsp:cNvPr id="0" name=""/>
        <dsp:cNvSpPr/>
      </dsp:nvSpPr>
      <dsp:spPr>
        <a:xfrm>
          <a:off x="3387552" y="617989"/>
          <a:ext cx="2968866" cy="394173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i="0" kern="1200" dirty="0" smtClean="0"/>
            <a:t>стоят в стороне от социальных проблем, но не представляют угрозу для общества.</a:t>
          </a:r>
          <a:endParaRPr lang="ru-RU" sz="1800" b="1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i="0" kern="1200" dirty="0" smtClean="0">
              <a:solidFill>
                <a:schemeClr val="accent5"/>
              </a:solidFill>
            </a:rPr>
            <a:t>Примеры: панки, их девиз : «живем здесь, сейчас и сегодня», хиппи и другие</a:t>
          </a:r>
          <a:r>
            <a:rPr lang="ru-RU" sz="1800" b="0" i="0" kern="1200" dirty="0" smtClean="0"/>
            <a:t>.</a:t>
          </a:r>
          <a:endParaRPr lang="ru-RU" sz="1800" kern="1200" dirty="0"/>
        </a:p>
      </dsp:txBody>
      <dsp:txXfrm>
        <a:off x="3387552" y="617989"/>
        <a:ext cx="2968866" cy="3941734"/>
      </dsp:txXfrm>
    </dsp:sp>
    <dsp:sp modelId="{D07A6C84-DB54-4045-8792-25568D6E22C3}">
      <dsp:nvSpPr>
        <dsp:cNvPr id="0" name=""/>
        <dsp:cNvSpPr/>
      </dsp:nvSpPr>
      <dsp:spPr>
        <a:xfrm>
          <a:off x="6772060" y="128389"/>
          <a:ext cx="2968866" cy="489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1" u="sng" kern="1200" dirty="0" smtClean="0"/>
            <a:t>Антисоциальные</a:t>
          </a:r>
          <a:endParaRPr lang="ru-RU" sz="2000" kern="1200" dirty="0"/>
        </a:p>
      </dsp:txBody>
      <dsp:txXfrm>
        <a:off x="6772060" y="128389"/>
        <a:ext cx="2968866" cy="489600"/>
      </dsp:txXfrm>
    </dsp:sp>
    <dsp:sp modelId="{CFAA8B50-E693-4475-A915-35855E830C85}">
      <dsp:nvSpPr>
        <dsp:cNvPr id="0" name=""/>
        <dsp:cNvSpPr/>
      </dsp:nvSpPr>
      <dsp:spPr>
        <a:xfrm>
          <a:off x="6772060" y="617989"/>
          <a:ext cx="2968866" cy="394173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b="1" i="0" kern="1200" dirty="0" smtClean="0"/>
            <a:t>социально-отрицательные, носят ярко выраженный агрессивный характер, им присуще утвердить себя за счет других, нравственная глухота. Совершение их поступков зачастую подвергается административной, а также уголовной ответственности.</a:t>
          </a:r>
          <a:endParaRPr lang="ru-RU" sz="1700" b="1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b="0" i="0" kern="1200" dirty="0" smtClean="0">
              <a:solidFill>
                <a:schemeClr val="accent5"/>
              </a:solidFill>
            </a:rPr>
            <a:t>Примеры: гопники, скинхеды ,нацисты и другие.</a:t>
          </a:r>
          <a:endParaRPr lang="ru-RU" sz="1700" kern="1200" dirty="0">
            <a:solidFill>
              <a:schemeClr val="accent5"/>
            </a:solidFill>
          </a:endParaRPr>
        </a:p>
      </dsp:txBody>
      <dsp:txXfrm>
        <a:off x="6772060" y="617989"/>
        <a:ext cx="2968866" cy="39417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E02394-3EDE-4C3F-808C-C21BEF6A7F1D}" type="datetimeFigureOut">
              <a:rPr lang="ru-RU" smtClean="0"/>
              <a:pPr/>
              <a:t>24.02.2017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624C80-917F-45BF-B222-A5346E72F8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54644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24C80-917F-45BF-B222-A5346E72F80D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02563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F70A8-5F31-4544-A779-5B26AD6828EC}" type="datetimeFigureOut">
              <a:rPr lang="ru-RU" smtClean="0"/>
              <a:pPr/>
              <a:t>24.02.2017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54207-DCC7-4CE7-BD20-F21E0008E6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41613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F70A8-5F31-4544-A779-5B26AD6828EC}" type="datetimeFigureOut">
              <a:rPr lang="ru-RU" smtClean="0"/>
              <a:pPr/>
              <a:t>24.02.2017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54207-DCC7-4CE7-BD20-F21E0008E6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53387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F70A8-5F31-4544-A779-5B26AD6828EC}" type="datetimeFigureOut">
              <a:rPr lang="ru-RU" smtClean="0"/>
              <a:pPr/>
              <a:t>24.02.2017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54207-DCC7-4CE7-BD20-F21E0008E6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713289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F70A8-5F31-4544-A779-5B26AD6828EC}" type="datetimeFigureOut">
              <a:rPr lang="ru-RU" smtClean="0"/>
              <a:pPr/>
              <a:t>24.02.2017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54207-DCC7-4CE7-BD20-F21E0008E6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610021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F70A8-5F31-4544-A779-5B26AD6828EC}" type="datetimeFigureOut">
              <a:rPr lang="ru-RU" smtClean="0"/>
              <a:pPr/>
              <a:t>24.02.2017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54207-DCC7-4CE7-BD20-F21E0008E6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24467016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F70A8-5F31-4544-A779-5B26AD6828EC}" type="datetimeFigureOut">
              <a:rPr lang="ru-RU" smtClean="0"/>
              <a:pPr/>
              <a:t>24.02.2017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54207-DCC7-4CE7-BD20-F21E0008E6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781602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F70A8-5F31-4544-A779-5B26AD6828EC}" type="datetimeFigureOut">
              <a:rPr lang="ru-RU" smtClean="0"/>
              <a:pPr/>
              <a:t>24.02.2017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54207-DCC7-4CE7-BD20-F21E0008E6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252095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F70A8-5F31-4544-A779-5B26AD6828EC}" type="datetimeFigureOut">
              <a:rPr lang="ru-RU" smtClean="0"/>
              <a:pPr/>
              <a:t>24.02.2017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54207-DCC7-4CE7-BD20-F21E0008E6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3114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F70A8-5F31-4544-A779-5B26AD6828EC}" type="datetimeFigureOut">
              <a:rPr lang="ru-RU" smtClean="0"/>
              <a:pPr/>
              <a:t>24.02.2017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54207-DCC7-4CE7-BD20-F21E0008E6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02139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F70A8-5F31-4544-A779-5B26AD6828EC}" type="datetimeFigureOut">
              <a:rPr lang="ru-RU" smtClean="0"/>
              <a:pPr/>
              <a:t>24.02.2017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54207-DCC7-4CE7-BD20-F21E0008E6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98798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F70A8-5F31-4544-A779-5B26AD6828EC}" type="datetimeFigureOut">
              <a:rPr lang="ru-RU" smtClean="0"/>
              <a:pPr/>
              <a:t>24.02.2017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54207-DCC7-4CE7-BD20-F21E0008E6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6766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F70A8-5F31-4544-A779-5B26AD6828EC}" type="datetimeFigureOut">
              <a:rPr lang="ru-RU" smtClean="0"/>
              <a:pPr/>
              <a:t>24.02.2017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54207-DCC7-4CE7-BD20-F21E0008E6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57766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F70A8-5F31-4544-A779-5B26AD6828EC}" type="datetimeFigureOut">
              <a:rPr lang="ru-RU" smtClean="0"/>
              <a:pPr/>
              <a:t>24.02.2017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54207-DCC7-4CE7-BD20-F21E0008E6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36607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F70A8-5F31-4544-A779-5B26AD6828EC}" type="datetimeFigureOut">
              <a:rPr lang="ru-RU" smtClean="0"/>
              <a:pPr/>
              <a:t>24.02.2017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54207-DCC7-4CE7-BD20-F21E0008E6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12453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F70A8-5F31-4544-A779-5B26AD6828EC}" type="datetimeFigureOut">
              <a:rPr lang="ru-RU" smtClean="0"/>
              <a:pPr/>
              <a:t>24.02.2017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54207-DCC7-4CE7-BD20-F21E0008E6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44379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F70A8-5F31-4544-A779-5B26AD6828EC}" type="datetimeFigureOut">
              <a:rPr lang="ru-RU" smtClean="0"/>
              <a:pPr/>
              <a:t>24.02.2017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54207-DCC7-4CE7-BD20-F21E0008E6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05156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BF70A8-5F31-4544-A779-5B26AD6828EC}" type="datetimeFigureOut">
              <a:rPr lang="ru-RU" smtClean="0"/>
              <a:pPr/>
              <a:t>24.02.2017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1F54207-DCC7-4CE7-BD20-F21E0008E6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91719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alt-sector.net/2436-molodezhnye-subkultury-rossii-obzornaya-statya.html" TargetMode="External"/><Relationship Id="rId2" Type="http://schemas.openxmlformats.org/officeDocument/2006/relationships/hyperlink" Target="http://nsportal.ru/ap/library/drugoe/2015/02/15/molodezhnaya-subkultura-svoboda-ili-vsedozvolennost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subcult.ru/" TargetMode="External"/><Relationship Id="rId4" Type="http://schemas.openxmlformats.org/officeDocument/2006/relationships/hyperlink" Target="http://www.libozersk.ru/pages/index/343?cont=1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microsoft.com/office/2007/relationships/diagramDrawing" Target="../diagrams/drawing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jpe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diagramLayout" Target="../diagrams/layout2.xml"/><Relationship Id="rId7" Type="http://schemas.openxmlformats.org/officeDocument/2006/relationships/image" Target="../media/image8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microsoft.com/office/2007/relationships/diagramDrawing" Target="../diagrams/drawing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2985" y="374803"/>
            <a:ext cx="7993487" cy="2387600"/>
          </a:xfrm>
        </p:spPr>
        <p:txBody>
          <a:bodyPr>
            <a:prstTxWarp prst="textCurveUp">
              <a:avLst>
                <a:gd name="adj" fmla="val 19007"/>
              </a:avLst>
            </a:prstTxWarp>
            <a:normAutofit fontScale="90000"/>
          </a:bodyPr>
          <a:lstStyle/>
          <a:p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Субкультура: свобода или вседозволенность?</a:t>
            </a:r>
            <a:b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3585" y="2379935"/>
            <a:ext cx="7472286" cy="31746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279905" y="5596128"/>
            <a:ext cx="9643872" cy="1072896"/>
          </a:xfrm>
        </p:spPr>
        <p:txBody>
          <a:bodyPr/>
          <a:lstStyle/>
          <a:p>
            <a:pPr lvl="0" indent="630238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u="sng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Учитель истории и обществознания Катрич </a:t>
            </a:r>
            <a:r>
              <a:rPr lang="ru-RU" u="sng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Марина </a:t>
            </a:r>
            <a:r>
              <a:rPr lang="ru-RU" u="sng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Евгеньевна</a:t>
            </a:r>
            <a:r>
              <a:rPr lang="ru-RU" u="sng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indent="630238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u="sng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Учреждение:  </a:t>
            </a:r>
            <a:r>
              <a:rPr lang="ru-RU" u="sng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«Средняя школа № 9» </a:t>
            </a:r>
            <a:r>
              <a:rPr lang="ru-RU" u="sng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Петропавловск-Камчатского</a:t>
            </a:r>
            <a:r>
              <a:rPr lang="ru-RU" u="sng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городского округа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953392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09600"/>
            <a:ext cx="11616743" cy="13208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Times New Roman" pitchFamily="18" charset="0"/>
                <a:cs typeface="Times New Roman" pitchFamily="18" charset="0"/>
              </a:rPr>
              <a:t>НЕФОРМАЛЫ – ОСНОВНЫЕ ПРЕДСТАВИТЕЛИ СУБКУЛЬТУР</a:t>
            </a:r>
            <a:endParaRPr lang="ru-RU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76150" y="1930400"/>
            <a:ext cx="8596668" cy="4541652"/>
          </a:xfrm>
        </p:spPr>
        <p:txBody>
          <a:bodyPr>
            <a:normAutofit lnSpcReduction="10000"/>
          </a:bodyPr>
          <a:lstStyle/>
          <a:p>
            <a:pPr marL="0" indent="0" algn="just" fontAlgn="base">
              <a:buNone/>
            </a:pPr>
            <a:r>
              <a:rPr lang="ru-RU" dirty="0" smtClean="0">
                <a:ln w="0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Неформалы — социальная </a:t>
            </a:r>
            <a:r>
              <a:rPr lang="ru-RU" dirty="0">
                <a:ln w="0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группа; общее название для представителей различных </a:t>
            </a:r>
            <a:r>
              <a:rPr lang="ru-RU" dirty="0" err="1">
                <a:ln w="0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субкультурных</a:t>
            </a:r>
            <a:r>
              <a:rPr lang="ru-RU" dirty="0">
                <a:ln w="0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молодёжных движений в СССР 80-90-х годов XX века . Определение «неформал» происходит от словосочетания «неформальные объединения молодёжи», возникшего в противопоставление «формальным</a:t>
            </a:r>
            <a:r>
              <a:rPr lang="ru-RU" dirty="0" smtClean="0">
                <a:ln w="0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ru-RU" dirty="0">
              <a:ln w="0"/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fontAlgn="base">
              <a:buNone/>
            </a:pPr>
            <a:r>
              <a:rPr lang="ru-RU" dirty="0" smtClean="0">
                <a:ln w="0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Неформальные </a:t>
            </a:r>
            <a:r>
              <a:rPr lang="ru-RU" dirty="0">
                <a:ln w="0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движения дошли и до нашего времени, ведь ценности и проблемы подросткового возраста</a:t>
            </a:r>
            <a:r>
              <a:rPr lang="ru-RU" dirty="0" smtClean="0">
                <a:ln w="0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в </a:t>
            </a:r>
            <a:r>
              <a:rPr lang="ru-RU" dirty="0">
                <a:ln w="0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котором как раз подростки и вступают в различные субкультуры, сохранились.</a:t>
            </a:r>
          </a:p>
          <a:p>
            <a:pPr marL="0" indent="0" algn="just" fontAlgn="base">
              <a:buNone/>
            </a:pPr>
            <a:r>
              <a:rPr lang="ru-RU" dirty="0" smtClean="0">
                <a:ln w="0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Эти </a:t>
            </a:r>
            <a:r>
              <a:rPr lang="ru-RU" dirty="0">
                <a:ln w="0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молодые люди часто привлекают внимание прохожих. Кто экстравагантной прической, кто разрисованной джинсовой курткой, кто серьгой в ухе, а порой и не одной. Они стоят около входов в популярные молодежные кафе, толпятся у входа в метро, сидят на газонах городских скверов, слоняются с отрешенным видом по улицам городов. </a:t>
            </a:r>
            <a:r>
              <a:rPr lang="ru-RU" b="1" dirty="0">
                <a:ln w="0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Они считают себя свободными людьми, независимыми от родителей и общества. Это их "система</a:t>
            </a:r>
            <a:r>
              <a:rPr lang="ru-RU" b="1" dirty="0" smtClean="0">
                <a:ln w="0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".</a:t>
            </a:r>
            <a:r>
              <a:rPr lang="ru-RU" dirty="0" smtClean="0">
                <a:ln w="0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Взгляды </a:t>
            </a:r>
            <a:r>
              <a:rPr lang="ru-RU" dirty="0">
                <a:ln w="0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"системных" на жизнь во многом помогают понять позицию неформалов в целом. </a:t>
            </a:r>
            <a:br>
              <a:rPr lang="ru-RU" dirty="0">
                <a:ln w="0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n w="0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Никаких законов здесь быть не может, каждый живет только по законам своей </a:t>
            </a:r>
            <a:r>
              <a:rPr lang="ru-RU" dirty="0" smtClean="0">
                <a:ln w="0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совести«.</a:t>
            </a:r>
            <a:endParaRPr lang="ru-RU" dirty="0">
              <a:ln w="0"/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641" y="1002888"/>
            <a:ext cx="2788870" cy="26309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35937">
            <a:off x="839406" y="3726502"/>
            <a:ext cx="1905000" cy="286702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scene3d>
            <a:camera prst="perspectiveAbove"/>
            <a:lightRig rig="threePt" dir="t"/>
          </a:scene3d>
        </p:spPr>
      </p:pic>
    </p:spTree>
    <p:extLst>
      <p:ext uri="{BB962C8B-B14F-4D97-AF65-F5344CB8AC3E}">
        <p14:creationId xmlns="" xmlns:p14="http://schemas.microsoft.com/office/powerpoint/2010/main" val="34010757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82088"/>
            <a:ext cx="8596668" cy="145670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Частыми причинами образования неформальных молодежных формирований являются: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9828" y="1917863"/>
            <a:ext cx="6471611" cy="4601689"/>
          </a:xfrm>
        </p:spPr>
        <p:txBody>
          <a:bodyPr>
            <a:normAutofit/>
          </a:bodyPr>
          <a:lstStyle/>
          <a:p>
            <a:pPr fontAlgn="base">
              <a:buFont typeface="Wingdings" panose="05000000000000000000" pitchFamily="2" charset="2"/>
              <a:buChar char="v"/>
            </a:pPr>
            <a:r>
              <a:rPr lang="ru-RU" sz="2300" dirty="0">
                <a:latin typeface="Monotype Corsiva" panose="03010101010201010101" pitchFamily="66" charset="0"/>
              </a:rPr>
              <a:t>вызов обществу</a:t>
            </a:r>
            <a:r>
              <a:rPr lang="ru-RU" sz="2300" dirty="0" smtClean="0">
                <a:latin typeface="Monotype Corsiva" panose="03010101010201010101" pitchFamily="66" charset="0"/>
              </a:rPr>
              <a:t>, протест;</a:t>
            </a:r>
            <a:endParaRPr lang="ru-RU" sz="2300" dirty="0">
              <a:latin typeface="Monotype Corsiva" panose="03010101010201010101" pitchFamily="66" charset="0"/>
            </a:endParaRPr>
          </a:p>
          <a:p>
            <a:pPr fontAlgn="base">
              <a:buFont typeface="Wingdings" panose="05000000000000000000" pitchFamily="2" charset="2"/>
              <a:buChar char="v"/>
            </a:pPr>
            <a:r>
              <a:rPr lang="ru-RU" sz="2300" dirty="0">
                <a:latin typeface="Monotype Corsiva" panose="03010101010201010101" pitchFamily="66" charset="0"/>
              </a:rPr>
              <a:t>вызов семье</a:t>
            </a:r>
            <a:r>
              <a:rPr lang="ru-RU" sz="2300" dirty="0" smtClean="0">
                <a:latin typeface="Monotype Corsiva" panose="03010101010201010101" pitchFamily="66" charset="0"/>
              </a:rPr>
              <a:t>, непонимание </a:t>
            </a:r>
            <a:r>
              <a:rPr lang="ru-RU" sz="2300" dirty="0">
                <a:latin typeface="Monotype Corsiva" panose="03010101010201010101" pitchFamily="66" charset="0"/>
              </a:rPr>
              <a:t>в </a:t>
            </a:r>
            <a:r>
              <a:rPr lang="ru-RU" sz="2300" dirty="0" smtClean="0">
                <a:latin typeface="Monotype Corsiva" panose="03010101010201010101" pitchFamily="66" charset="0"/>
              </a:rPr>
              <a:t>семье;</a:t>
            </a:r>
            <a:endParaRPr lang="ru-RU" sz="2300" dirty="0">
              <a:latin typeface="Monotype Corsiva" panose="03010101010201010101" pitchFamily="66" charset="0"/>
            </a:endParaRPr>
          </a:p>
          <a:p>
            <a:pPr fontAlgn="base">
              <a:buFont typeface="Wingdings" panose="05000000000000000000" pitchFamily="2" charset="2"/>
              <a:buChar char="v"/>
            </a:pPr>
            <a:r>
              <a:rPr lang="ru-RU" sz="2300" dirty="0">
                <a:latin typeface="Monotype Corsiva" panose="03010101010201010101" pitchFamily="66" charset="0"/>
              </a:rPr>
              <a:t>нежелание быть как </a:t>
            </a:r>
            <a:r>
              <a:rPr lang="ru-RU" sz="2300" dirty="0" smtClean="0">
                <a:latin typeface="Monotype Corsiva" panose="03010101010201010101" pitchFamily="66" charset="0"/>
              </a:rPr>
              <a:t>все;</a:t>
            </a:r>
            <a:endParaRPr lang="ru-RU" sz="2300" dirty="0">
              <a:latin typeface="Monotype Corsiva" panose="03010101010201010101" pitchFamily="66" charset="0"/>
            </a:endParaRPr>
          </a:p>
          <a:p>
            <a:pPr fontAlgn="base">
              <a:buFont typeface="Wingdings" panose="05000000000000000000" pitchFamily="2" charset="2"/>
              <a:buChar char="v"/>
            </a:pPr>
            <a:r>
              <a:rPr lang="ru-RU" sz="2300" dirty="0">
                <a:latin typeface="Monotype Corsiva" panose="03010101010201010101" pitchFamily="66" charset="0"/>
              </a:rPr>
              <a:t>желание привлечь к себе </a:t>
            </a:r>
            <a:r>
              <a:rPr lang="ru-RU" sz="2300" dirty="0" smtClean="0">
                <a:latin typeface="Monotype Corsiva" panose="03010101010201010101" pitchFamily="66" charset="0"/>
              </a:rPr>
              <a:t>внимание;</a:t>
            </a:r>
            <a:endParaRPr lang="ru-RU" sz="2300" dirty="0">
              <a:latin typeface="Monotype Corsiva" panose="03010101010201010101" pitchFamily="66" charset="0"/>
            </a:endParaRPr>
          </a:p>
          <a:p>
            <a:pPr fontAlgn="base">
              <a:buFont typeface="Wingdings" panose="05000000000000000000" pitchFamily="2" charset="2"/>
              <a:buChar char="v"/>
            </a:pPr>
            <a:r>
              <a:rPr lang="ru-RU" sz="2300" dirty="0">
                <a:latin typeface="Monotype Corsiva" panose="03010101010201010101" pitchFamily="66" charset="0"/>
              </a:rPr>
              <a:t>подражание</a:t>
            </a:r>
            <a:r>
              <a:rPr lang="ru-RU" sz="2300" dirty="0" smtClean="0">
                <a:latin typeface="Monotype Corsiva" panose="03010101010201010101" pitchFamily="66" charset="0"/>
              </a:rPr>
              <a:t>, дань моде;</a:t>
            </a:r>
            <a:endParaRPr lang="ru-RU" sz="2300" dirty="0">
              <a:latin typeface="Monotype Corsiva" panose="03010101010201010101" pitchFamily="66" charset="0"/>
            </a:endParaRPr>
          </a:p>
          <a:p>
            <a:pPr fontAlgn="base">
              <a:buFont typeface="Wingdings" panose="05000000000000000000" pitchFamily="2" charset="2"/>
              <a:buChar char="v"/>
            </a:pPr>
            <a:r>
              <a:rPr lang="ru-RU" sz="2300" dirty="0">
                <a:latin typeface="Monotype Corsiva" panose="03010101010201010101" pitchFamily="66" charset="0"/>
              </a:rPr>
              <a:t>религиозные идейные </a:t>
            </a:r>
            <a:r>
              <a:rPr lang="ru-RU" sz="2300" dirty="0" smtClean="0">
                <a:latin typeface="Monotype Corsiva" panose="03010101010201010101" pitchFamily="66" charset="0"/>
              </a:rPr>
              <a:t>убеждения;</a:t>
            </a:r>
            <a:endParaRPr lang="ru-RU" sz="2300" dirty="0">
              <a:latin typeface="Monotype Corsiva" panose="03010101010201010101" pitchFamily="66" charset="0"/>
            </a:endParaRPr>
          </a:p>
          <a:p>
            <a:pPr fontAlgn="base">
              <a:buFont typeface="Wingdings" panose="05000000000000000000" pitchFamily="2" charset="2"/>
              <a:buChar char="v"/>
            </a:pPr>
            <a:r>
              <a:rPr lang="ru-RU" sz="2300" dirty="0">
                <a:latin typeface="Monotype Corsiva" panose="03010101010201010101" pitchFamily="66" charset="0"/>
              </a:rPr>
              <a:t>влияние криминальных структур</a:t>
            </a:r>
            <a:r>
              <a:rPr lang="ru-RU" sz="2300" dirty="0" smtClean="0">
                <a:latin typeface="Monotype Corsiva" panose="03010101010201010101" pitchFamily="66" charset="0"/>
              </a:rPr>
              <a:t>, хулиганство;</a:t>
            </a:r>
            <a:endParaRPr lang="ru-RU" sz="2300" dirty="0">
              <a:latin typeface="Monotype Corsiva" panose="03010101010201010101" pitchFamily="66" charset="0"/>
            </a:endParaRPr>
          </a:p>
          <a:p>
            <a:pPr fontAlgn="base">
              <a:buFont typeface="Wingdings" panose="05000000000000000000" pitchFamily="2" charset="2"/>
              <a:buChar char="v"/>
            </a:pPr>
            <a:r>
              <a:rPr lang="ru-RU" sz="2300" dirty="0">
                <a:latin typeface="Monotype Corsiva" panose="03010101010201010101" pitchFamily="66" charset="0"/>
              </a:rPr>
              <a:t>отсутствие цели в </a:t>
            </a:r>
            <a:r>
              <a:rPr lang="ru-RU" sz="2300" dirty="0" smtClean="0">
                <a:latin typeface="Monotype Corsiva" panose="03010101010201010101" pitchFamily="66" charset="0"/>
              </a:rPr>
              <a:t>жизни;</a:t>
            </a:r>
            <a:endParaRPr lang="ru-RU" sz="2300" dirty="0">
              <a:latin typeface="Monotype Corsiva" panose="03010101010201010101" pitchFamily="66" charset="0"/>
            </a:endParaRPr>
          </a:p>
          <a:p>
            <a:pPr fontAlgn="base">
              <a:buFont typeface="Wingdings" panose="05000000000000000000" pitchFamily="2" charset="2"/>
              <a:buChar char="v"/>
            </a:pPr>
            <a:r>
              <a:rPr lang="ru-RU" sz="2300" dirty="0">
                <a:latin typeface="Monotype Corsiva" panose="03010101010201010101" pitchFamily="66" charset="0"/>
              </a:rPr>
              <a:t>неразвитая организация досуга </a:t>
            </a:r>
            <a:r>
              <a:rPr lang="ru-RU" sz="2300" dirty="0" smtClean="0">
                <a:latin typeface="Monotype Corsiva" panose="03010101010201010101" pitchFamily="66" charset="0"/>
              </a:rPr>
              <a:t>молодежи.</a:t>
            </a:r>
            <a:endParaRPr lang="ru-RU" sz="2300" dirty="0">
              <a:latin typeface="Monotype Corsiva" panose="03010101010201010101" pitchFamily="66" charset="0"/>
            </a:endParaRPr>
          </a:p>
          <a:p>
            <a:endParaRPr lang="ru-RU" sz="23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7127" y="1488403"/>
            <a:ext cx="3345413" cy="481739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57975624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285008" y="431470"/>
            <a:ext cx="11622727" cy="3190503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pPr algn="just"/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 мы видим, характерные причины носят как положительный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так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отрицательный характер. Именно в зависимости от причин и возникают различные классификации неформальных движений по мере их взаимодействия с обществом. В основном они делятся на </a:t>
            </a:r>
            <a:r>
              <a:rPr lang="ru-RU" sz="2800" b="1" i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просоциальные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i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асоциальные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b="1" i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антисоциальные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919" y="3621973"/>
            <a:ext cx="3810000" cy="28575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8829" y="3590057"/>
            <a:ext cx="3819021" cy="28575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8829" y="3606015"/>
            <a:ext cx="3346074" cy="28575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5787572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Inflate">
              <a:avLst/>
            </a:prstTxWarp>
            <a:normAutofit fontScale="90000"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Классификации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неформальных движений по мере их взаимодействия с обществом</a:t>
            </a: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666499568"/>
              </p:ext>
            </p:extLst>
          </p:nvPr>
        </p:nvGraphicFramePr>
        <p:xfrm>
          <a:off x="227343" y="2046515"/>
          <a:ext cx="9743972" cy="46881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113991269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6C65D74-33ED-4319-8100-5F1F709631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26C65D74-33ED-4319-8100-5F1F7096316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1A2C146-6F25-4F50-A55F-F09A540530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7">
                                            <p:graphicEl>
                                              <a:dgm id="{91A2C146-6F25-4F50-A55F-F09A540530A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9D1B754-5900-463B-850D-DB79760848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7">
                                            <p:graphicEl>
                                              <a:dgm id="{39D1B754-5900-463B-850D-DB797608489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3571192-838F-49BD-8F84-5C6558821F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7">
                                            <p:graphicEl>
                                              <a:dgm id="{A3571192-838F-49BD-8F84-5C6558821F2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07A6C84-DB54-4045-8792-25568D6E22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7">
                                            <p:graphicEl>
                                              <a:dgm id="{D07A6C84-DB54-4045-8792-25568D6E22C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FAA8B50-E693-4475-A915-35855E830C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2" dur="500"/>
                                        <p:tgtEl>
                                          <p:spTgt spid="7">
                                            <p:graphicEl>
                                              <a:dgm id="{CFAA8B50-E693-4475-A915-35855E830C8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09588" y="1796559"/>
            <a:ext cx="8596668" cy="4216460"/>
          </a:xfrm>
        </p:spPr>
        <p:txBody>
          <a:bodyPr>
            <a:normAutofit lnSpcReduction="10000"/>
          </a:bodyPr>
          <a:lstStyle/>
          <a:p>
            <a:pPr marL="0" indent="0" algn="just" fontAlgn="base">
              <a:buNone/>
            </a:pPr>
            <a:r>
              <a:rPr lang="ru-RU" sz="2400" b="1" i="1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Monotype Corsiva" panose="03010101010201010101" pitchFamily="66" charset="0"/>
                <a:cs typeface="DokChampa" panose="020B0604020202020204" pitchFamily="34" charset="-34"/>
              </a:rPr>
              <a:t>	В </a:t>
            </a:r>
            <a:r>
              <a:rPr lang="ru-RU" sz="2400" b="1" i="1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Monotype Corsiva" panose="03010101010201010101" pitchFamily="66" charset="0"/>
                <a:cs typeface="DokChampa" panose="020B0604020202020204" pitchFamily="34" charset="-34"/>
              </a:rPr>
              <a:t>жизни человека, наверное, никогда так остро не встает проблема свободы, как в подростковом возрасте. Начиная с 11 лет</a:t>
            </a:r>
            <a:r>
              <a:rPr lang="ru-RU" sz="2400" b="1" i="1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Monotype Corsiva" panose="03010101010201010101" pitchFamily="66" charset="0"/>
                <a:cs typeface="DokChampa" panose="020B0604020202020204" pitchFamily="34" charset="-34"/>
              </a:rPr>
              <a:t>, ребенок </a:t>
            </a:r>
            <a:r>
              <a:rPr lang="ru-RU" sz="2400" b="1" i="1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Monotype Corsiva" panose="03010101010201010101" pitchFamily="66" charset="0"/>
                <a:cs typeface="DokChampa" panose="020B0604020202020204" pitchFamily="34" charset="-34"/>
              </a:rPr>
              <a:t>пытается выделится ,привлечь внимание</a:t>
            </a:r>
            <a:r>
              <a:rPr lang="ru-RU" sz="2400" b="1" i="1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Monotype Corsiva" panose="03010101010201010101" pitchFamily="66" charset="0"/>
                <a:cs typeface="DokChampa" panose="020B0604020202020204" pitchFamily="34" charset="-34"/>
              </a:rPr>
              <a:t>, понять</a:t>
            </a:r>
            <a:r>
              <a:rPr lang="ru-RU" sz="2400" b="1" i="1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Monotype Corsiva" panose="03010101010201010101" pitchFamily="66" charset="0"/>
                <a:cs typeface="DokChampa" panose="020B0604020202020204" pitchFamily="34" charset="-34"/>
              </a:rPr>
              <a:t>, кем он является на самом деле. Он хочет уйти от правил, придуманных его родителями. Подросток хочет реализовать право быть свободной личностью</a:t>
            </a:r>
            <a:r>
              <a:rPr lang="ru-RU" sz="2400" b="1" i="1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Monotype Corsiva" panose="03010101010201010101" pitchFamily="66" charset="0"/>
                <a:cs typeface="DokChampa" panose="020B0604020202020204" pitchFamily="34" charset="-34"/>
              </a:rPr>
              <a:t>, и </a:t>
            </a:r>
            <a:r>
              <a:rPr lang="ru-RU" sz="2400" b="1" i="1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Monotype Corsiva" panose="03010101010201010101" pitchFamily="66" charset="0"/>
                <a:cs typeface="DokChampa" panose="020B0604020202020204" pitchFamily="34" charset="-34"/>
              </a:rPr>
              <a:t>когда он не находит нигде проявление личностной свободы</a:t>
            </a:r>
            <a:r>
              <a:rPr lang="ru-RU" sz="2400" b="1" i="1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Monotype Corsiva" panose="03010101010201010101" pitchFamily="66" charset="0"/>
                <a:cs typeface="DokChampa" panose="020B0604020202020204" pitchFamily="34" charset="-34"/>
              </a:rPr>
              <a:t>, он </a:t>
            </a:r>
            <a:r>
              <a:rPr lang="ru-RU" sz="2400" b="1" i="1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Monotype Corsiva" panose="03010101010201010101" pitchFamily="66" charset="0"/>
                <a:cs typeface="DokChampa" panose="020B0604020202020204" pitchFamily="34" charset="-34"/>
              </a:rPr>
              <a:t>невольно примыкает к какой-либо субкультуре.  И тогда он начинает искать то, что бы заинтересовало его. Найдя единомышленников, подросток начинает себя чувствовать более свободным от ограничений. Следовательно, молодежная субкультура становится чем-то вроде его убежища на то время, пока он захотел стать самостоятельной личностью, но еще не стал ей.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406224"/>
            <a:ext cx="10632423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i="1" u="sng" dirty="0">
                <a:ln w="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Вопросы </a:t>
            </a:r>
            <a:r>
              <a:rPr lang="ru-RU" sz="3600" i="1" u="sng" dirty="0" smtClean="0">
                <a:ln w="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свободы</a:t>
            </a:r>
          </a:p>
          <a:p>
            <a:pPr algn="ctr"/>
            <a:r>
              <a:rPr lang="ru-RU" sz="3600" i="1" u="sng" dirty="0" smtClean="0">
                <a:ln w="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i="1" u="sng" dirty="0">
                <a:ln w="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и проблемы </a:t>
            </a:r>
            <a:r>
              <a:rPr lang="ru-RU" sz="3600" i="1" u="sng" dirty="0" smtClean="0">
                <a:ln w="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вседозволенности</a:t>
            </a:r>
            <a:endParaRPr lang="ru-RU" sz="3600" dirty="0">
              <a:ln w="0">
                <a:solidFill>
                  <a:schemeClr val="accent2">
                    <a:lumMod val="60000"/>
                    <a:lumOff val="40000"/>
                  </a:schemeClr>
                </a:solidFill>
              </a:ln>
              <a:solidFill>
                <a:schemeClr val="accent2">
                  <a:lumMod val="75000"/>
                </a:schemeClr>
              </a:solidFill>
              <a:effectLst>
                <a:reflection blurRad="6350" stA="53000" endA="300" endPos="35500" dir="5400000" sy="-9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564" y="1930400"/>
            <a:ext cx="2743024" cy="317071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="" xmlns:p14="http://schemas.microsoft.com/office/powerpoint/2010/main" val="174956534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1" y="1"/>
            <a:ext cx="10426535" cy="1591294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Просоциальные и Асоциальные субкультуры – воплощение свободы</a:t>
            </a:r>
            <a:endParaRPr lang="ru-RU" sz="44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87206" y="1733797"/>
            <a:ext cx="7645512" cy="496388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100" dirty="0">
                <a:latin typeface="Franklin Gothic Medium Cond" panose="020B0606030402020204" pitchFamily="34" charset="0"/>
                <a:ea typeface="Microsoft YaHei" panose="020B0503020204020204" pitchFamily="34" charset="-122"/>
              </a:rPr>
              <a:t>Одна из статей звучит следующим образом: «Ребенок имеет право свободно выражать свое мнение: это право включает свободу искать, получать и передавать информацию и идеи любого рода независимо от границ, в устной, письменной или печатной форме, в форме произведений искусства или с помощью других средств по выбору ребенка »</a:t>
            </a:r>
            <a:r>
              <a:rPr lang="ru-RU" sz="2100" baseline="30000" dirty="0">
                <a:latin typeface="Franklin Gothic Medium Cond" panose="020B0606030402020204" pitchFamily="34" charset="0"/>
                <a:ea typeface="Microsoft YaHei" panose="020B0503020204020204" pitchFamily="34" charset="-122"/>
              </a:rPr>
              <a:t> </a:t>
            </a:r>
            <a:r>
              <a:rPr lang="ru-RU" sz="2100" dirty="0">
                <a:latin typeface="Franklin Gothic Medium Cond" panose="020B0606030402020204" pitchFamily="34" charset="0"/>
                <a:ea typeface="Microsoft YaHei" panose="020B0503020204020204" pitchFamily="34" charset="-122"/>
              </a:rPr>
              <a:t>(ч.1, ст. 13, п.1). Таким образом, данная статья говорит о том, что </a:t>
            </a:r>
            <a:r>
              <a:rPr lang="ru-RU" sz="2100" i="1" dirty="0">
                <a:latin typeface="Franklin Gothic Medium Cond" panose="020B0606030402020204" pitchFamily="34" charset="0"/>
                <a:ea typeface="Microsoft YaHei" panose="020B0503020204020204" pitchFamily="34" charset="-122"/>
              </a:rPr>
              <a:t>ребенок может следовать интересующим его идеям. Он имеет право придерживаться мнения, которое будет отличаться от мнения родителей или каких-то других людей.</a:t>
            </a:r>
            <a:r>
              <a:rPr lang="ru-RU" sz="2100" dirty="0">
                <a:latin typeface="Franklin Gothic Medium Cond" panose="020B0606030402020204" pitchFamily="34" charset="0"/>
                <a:ea typeface="Microsoft YaHei" panose="020B0503020204020204" pitchFamily="34" charset="-122"/>
              </a:rPr>
              <a:t> Ребенок может смотреть на мир так, как хочется ему и </a:t>
            </a:r>
            <a:r>
              <a:rPr lang="ru-RU" sz="2100" dirty="0" err="1">
                <a:latin typeface="Franklin Gothic Medium Cond" panose="020B0606030402020204" pitchFamily="34" charset="0"/>
                <a:ea typeface="Microsoft YaHei" panose="020B0503020204020204" pitchFamily="34" charset="-122"/>
              </a:rPr>
              <a:t>самореализовываться</a:t>
            </a:r>
            <a:r>
              <a:rPr lang="ru-RU" sz="2100" dirty="0" smtClean="0">
                <a:latin typeface="Franklin Gothic Medium Cond" panose="020B0606030402020204" pitchFamily="34" charset="0"/>
                <a:ea typeface="Microsoft YaHei" panose="020B0503020204020204" pitchFamily="34" charset="-122"/>
              </a:rPr>
              <a:t>.</a:t>
            </a:r>
          </a:p>
          <a:p>
            <a:pPr marL="0" indent="0">
              <a:buNone/>
            </a:pPr>
            <a:r>
              <a:rPr lang="ru-RU" sz="2100" dirty="0">
                <a:latin typeface="Franklin Gothic Medium Cond" panose="020B0606030402020204" pitchFamily="34" charset="0"/>
              </a:rPr>
              <a:t> </a:t>
            </a:r>
            <a:r>
              <a:rPr lang="ru-RU" sz="2100" dirty="0">
                <a:solidFill>
                  <a:srgbClr val="C00000"/>
                </a:solidFill>
                <a:latin typeface="Franklin Gothic Medium Cond" panose="020B0606030402020204" pitchFamily="34" charset="0"/>
                <a:ea typeface="Microsoft YaHei" panose="020B0503020204020204" pitchFamily="34" charset="-122"/>
              </a:rPr>
              <a:t>Например</a:t>
            </a:r>
            <a:r>
              <a:rPr lang="ru-RU" sz="2100" dirty="0">
                <a:latin typeface="Franklin Gothic Medium Cond" panose="020B0606030402020204" pitchFamily="34" charset="0"/>
                <a:ea typeface="Microsoft YaHei" panose="020B0503020204020204" pitchFamily="34" charset="-122"/>
              </a:rPr>
              <a:t>, сторонники движения </a:t>
            </a:r>
            <a:r>
              <a:rPr lang="ru-RU" sz="2100" dirty="0" err="1">
                <a:latin typeface="Franklin Gothic Medium Cond" panose="020B0606030402020204" pitchFamily="34" charset="0"/>
                <a:ea typeface="Microsoft YaHei" panose="020B0503020204020204" pitchFamily="34" charset="-122"/>
              </a:rPr>
              <a:t>эмо</a:t>
            </a:r>
            <a:r>
              <a:rPr lang="ru-RU" sz="2100" dirty="0">
                <a:latin typeface="Franklin Gothic Medium Cond" panose="020B0606030402020204" pitchFamily="34" charset="0"/>
                <a:ea typeface="Microsoft YaHei" panose="020B0503020204020204" pitchFamily="34" charset="-122"/>
              </a:rPr>
              <a:t> считают самым главным выражение эмоций. Они романтичны, </a:t>
            </a:r>
            <a:r>
              <a:rPr lang="ru-RU" sz="2100" dirty="0" err="1">
                <a:latin typeface="Franklin Gothic Medium Cond" panose="020B0606030402020204" pitchFamily="34" charset="0"/>
                <a:ea typeface="Microsoft YaHei" panose="020B0503020204020204" pitchFamily="34" charset="-122"/>
              </a:rPr>
              <a:t>депрессивны</a:t>
            </a:r>
            <a:r>
              <a:rPr lang="ru-RU" sz="2100" dirty="0">
                <a:latin typeface="Franklin Gothic Medium Cond" panose="020B0606030402020204" pitchFamily="34" charset="0"/>
                <a:ea typeface="Microsoft YaHei" panose="020B0503020204020204" pitchFamily="34" charset="-122"/>
              </a:rPr>
              <a:t>, чувствительны</a:t>
            </a:r>
            <a:r>
              <a:rPr lang="ru-RU" sz="2100" dirty="0" smtClean="0">
                <a:latin typeface="Franklin Gothic Medium Cond" panose="020B0606030402020204" pitchFamily="34" charset="0"/>
                <a:ea typeface="Microsoft YaHei" panose="020B0503020204020204" pitchFamily="34" charset="-122"/>
              </a:rPr>
              <a:t>.</a:t>
            </a:r>
          </a:p>
          <a:p>
            <a:pPr marL="0" indent="0">
              <a:buNone/>
            </a:pPr>
            <a:r>
              <a:rPr lang="ru-RU" sz="2100" u="sng" dirty="0" smtClean="0">
                <a:latin typeface="Franklin Gothic Medium Cond" panose="020B0606030402020204" pitchFamily="34" charset="0"/>
                <a:ea typeface="Microsoft YaHei" panose="020B0503020204020204" pitchFamily="34" charset="-122"/>
              </a:rPr>
              <a:t>Подобные просоциальные </a:t>
            </a:r>
            <a:r>
              <a:rPr lang="ru-RU" sz="2100" u="sng" dirty="0">
                <a:latin typeface="Franklin Gothic Medium Cond" panose="020B0606030402020204" pitchFamily="34" charset="0"/>
                <a:ea typeface="Microsoft YaHei" panose="020B0503020204020204" pitchFamily="34" charset="-122"/>
              </a:rPr>
              <a:t>асоциальные субкультуры выражают только личностную свободу каждого сторонника того, или иного движения и представляют никакой угрозы для </a:t>
            </a:r>
            <a:r>
              <a:rPr lang="ru-RU" sz="2100" u="sng" dirty="0" smtClean="0">
                <a:latin typeface="Franklin Gothic Medium Cond" panose="020B0606030402020204" pitchFamily="34" charset="0"/>
                <a:ea typeface="Microsoft YaHei" panose="020B0503020204020204" pitchFamily="34" charset="-122"/>
              </a:rPr>
              <a:t>общества.</a:t>
            </a:r>
          </a:p>
          <a:p>
            <a:pPr marL="0" indent="0">
              <a:buNone/>
            </a:pPr>
            <a:endParaRPr lang="ru-RU" sz="21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659578">
            <a:off x="8300026" y="1825914"/>
            <a:ext cx="3455719" cy="230381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923212">
            <a:off x="8175662" y="3982354"/>
            <a:ext cx="3455719" cy="229805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="" xmlns:p14="http://schemas.microsoft.com/office/powerpoint/2010/main" val="3658607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6851" y="2074222"/>
            <a:ext cx="2607943" cy="20796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326" y="0"/>
            <a:ext cx="8846676" cy="14012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b="1" dirty="0" smtClean="0">
                <a:ln w="22225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Антисоциальные субкультуры – сплошная вседозволенность</a:t>
            </a:r>
            <a:endParaRPr lang="ru-RU" sz="4900" b="1" dirty="0">
              <a:ln w="22225">
                <a:solidFill>
                  <a:schemeClr val="accent5">
                    <a:lumMod val="50000"/>
                  </a:schemeClr>
                </a:solidFill>
                <a:prstDash val="solid"/>
              </a:ln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2326" y="1401288"/>
            <a:ext cx="9144000" cy="5284520"/>
          </a:xfrm>
        </p:spPr>
        <p:txBody>
          <a:bodyPr>
            <a:normAutofit fontScale="92500" lnSpcReduction="20000"/>
          </a:bodyPr>
          <a:lstStyle/>
          <a:p>
            <a:pPr marL="0" indent="0" algn="just"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Именно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антисоциальные движения переступают границы дозволенности, нарушают права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человека.</a:t>
            </a:r>
          </a:p>
          <a:p>
            <a:pPr marL="0" indent="0" algn="just"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Многие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представители антисоциальных субкультур, основываясь на свою жизненную позицию и  идеологические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взгляды,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нарушают закон.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Ярким примером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являются такие субкультуры как: скинхеды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гопники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другие.</a:t>
            </a:r>
          </a:p>
          <a:p>
            <a:pPr marL="0" indent="0" algn="just"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Первые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упоминания о скинхедах в прессе и музыке встречаются в Англии в конце 60-х годов XX века. Субкультура с самого начала была полностью аполитичной. Ни левая, ни правая политика не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преобладала, но, впоследствии, выделились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несколько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групп скинхедов:</a:t>
            </a:r>
          </a:p>
          <a:p>
            <a:pPr marL="0" indent="0" algn="just"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-традиционные скинхеды</a:t>
            </a:r>
          </a:p>
          <a:p>
            <a:pPr marL="0" indent="0" algn="just"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хардкор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скинхеды</a:t>
            </a:r>
          </a:p>
          <a:p>
            <a:pPr marL="0" indent="0"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-S.H.A.R.P.</a:t>
            </a:r>
          </a:p>
          <a:p>
            <a:pPr marL="0" indent="0"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-R.A.S.H.</a:t>
            </a:r>
          </a:p>
          <a:p>
            <a:pPr marL="0" indent="0"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-HC-скинхеды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Именно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последняя группа придерживается национал-социалистической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идеологии, выступает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 идею расового сепаратизма и превосходства белой расы. Идеология  данного течения основана на агрессивных тенденциях неонацизма. Деятельность HС-скинхедов часто носит экстремистский характер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нередко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террористический. Возраст большинства членов таких банд-от 14 до 19 лет</a:t>
            </a:r>
            <a:r>
              <a:rPr lang="ru-RU" dirty="0">
                <a:latin typeface="Franklin Gothic Medium Cond" panose="020B0606030402020204" pitchFamily="34" charset="0"/>
              </a:rPr>
              <a:t>.</a:t>
            </a:r>
          </a:p>
          <a:p>
            <a:pPr fontAlgn="base"/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3381" y="98960"/>
            <a:ext cx="2291937" cy="181296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1560" y="4316185"/>
            <a:ext cx="1457636" cy="22832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399431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3506" y="116114"/>
            <a:ext cx="10131159" cy="1118920"/>
          </a:xfrm>
        </p:spPr>
        <p:txBody>
          <a:bodyPr>
            <a:noAutofit/>
          </a:bodyPr>
          <a:lstStyle/>
          <a:p>
            <a:pPr algn="ctr"/>
            <a:r>
              <a:rPr lang="ru-RU" sz="4000" b="1" u="sng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Гопники</a:t>
            </a:r>
            <a:r>
              <a:rPr lang="ru-RU" sz="4000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– антисоциальная субкультура</a:t>
            </a:r>
            <a:endParaRPr lang="ru-RU" sz="4000" b="1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6009" y="944006"/>
            <a:ext cx="10392417" cy="264364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b="1" dirty="0" smtClean="0"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b="1" dirty="0" err="1" smtClean="0"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Гопники</a:t>
            </a:r>
            <a:r>
              <a:rPr lang="ru-RU" sz="2000" b="1" dirty="0" smtClean="0"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000" b="1" dirty="0"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дворовые группы хулиганствующих подростков. Такие группы формируются  из числа молодых людей ,склонных к противоправному поведению</a:t>
            </a:r>
            <a:r>
              <a:rPr lang="ru-RU" sz="2000" b="1" dirty="0" smtClean="0"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, стремящихся </a:t>
            </a:r>
            <a:r>
              <a:rPr lang="ru-RU" sz="2000" b="1" dirty="0"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к самоутверждению и лидерству</a:t>
            </a:r>
            <a:r>
              <a:rPr lang="ru-RU" sz="2000" b="1" dirty="0" smtClean="0"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, используя </a:t>
            </a:r>
            <a:r>
              <a:rPr lang="ru-RU" sz="2000" b="1" dirty="0"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при этом не интеллектуальные и организаторские способности ,а методы угроз и насилия. Истинная сторона таких группировок</a:t>
            </a:r>
            <a:r>
              <a:rPr lang="ru-RU" sz="2000" b="1" dirty="0" smtClean="0"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: раздел </a:t>
            </a:r>
            <a:r>
              <a:rPr lang="ru-RU" sz="2000" b="1" dirty="0"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сфер влияния</a:t>
            </a:r>
            <a:r>
              <a:rPr lang="ru-RU" sz="2000" b="1" dirty="0" smtClean="0"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, криминальный </a:t>
            </a:r>
            <a:r>
              <a:rPr lang="ru-RU" sz="2000" b="1" dirty="0"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бизнес и использование подростков для силового разрешения своих конфликтов.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249" y="3629298"/>
            <a:ext cx="4272208" cy="297045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5071" y="3905374"/>
            <a:ext cx="3224399" cy="241829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1331" y="3789847"/>
            <a:ext cx="3385986" cy="191308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16307574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50408" y="0"/>
            <a:ext cx="2850520" cy="969818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Статистика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9435" y="664916"/>
            <a:ext cx="9152466" cy="5107233"/>
          </a:xfr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 smtClean="0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	Осенью </a:t>
            </a:r>
            <a:r>
              <a:rPr lang="ru-RU" sz="2000" dirty="0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2007 г. ГУ ЯО «ЯОМИЦ» проводил социологическое исследование «Молодёжные субкультуры региона» с целью выяснение актуальности для респондентов проблемы разнообразных объединений молодёжи различной степени формальной организованности. Исследование охватило 713 </a:t>
            </a:r>
            <a:r>
              <a:rPr lang="ru-RU" sz="2000" dirty="0" smtClean="0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респондентов.</a:t>
            </a:r>
            <a:endParaRPr lang="ru-RU" sz="2000" dirty="0"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  <a:p>
            <a:pPr marL="0" indent="0" algn="just">
              <a:buNone/>
            </a:pPr>
            <a:r>
              <a:rPr lang="ru-RU" sz="2000" dirty="0" smtClean="0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	В </a:t>
            </a:r>
            <a:r>
              <a:rPr lang="ru-RU" sz="2000" dirty="0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качестве выборочной совокупности выступает группа лиц, в возрасте от 14 до 25 лет, проживающая в  г. Москве, в количестве 100 (ста) человек, отобранных методом стихийной выборки «снежного кома».  Выборка для массового опроса (анкетирования) двухступенчатая. На первом этапе она </a:t>
            </a:r>
            <a:r>
              <a:rPr lang="ru-RU" sz="2000" dirty="0" err="1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стратификационная</a:t>
            </a:r>
            <a:r>
              <a:rPr lang="ru-RU" sz="2000" dirty="0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: среди всего населения г. Москвы выбирается молодежь как отдельная подгруппа, по заданным возрастным и специфическим критериям. На второй ступени выборка предполагается квотная. </a:t>
            </a:r>
            <a:r>
              <a:rPr lang="ru-RU" sz="2000" dirty="0" smtClean="0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Сбор </a:t>
            </a:r>
            <a:r>
              <a:rPr lang="ru-RU" sz="2000" dirty="0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данных методом анкетирования проводился в сети Интернет, для чего была создана веб-анкета с помощью сервиса </a:t>
            </a:r>
            <a:r>
              <a:rPr lang="ru-RU" sz="2000" dirty="0" err="1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Google</a:t>
            </a:r>
            <a:r>
              <a:rPr lang="ru-RU" sz="2000" dirty="0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ru-RU" sz="2000" dirty="0" err="1" smtClean="0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Apps</a:t>
            </a:r>
            <a:endParaRPr lang="ru-RU" sz="2000" dirty="0" smtClean="0"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783565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7303" y="347031"/>
            <a:ext cx="993306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Проблему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существования радикальных и экстремистских молодежных субкультур считают актуальной 36% опрошенных; 33% считают эту проблему актуальной, но не в своем районе проживания; 24% составляют те, кто считает эту проблему мало актуальной и только 7% – совсем не актуальной.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4736" y="2522639"/>
            <a:ext cx="6384873" cy="396427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5468670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09582" y="0"/>
            <a:ext cx="4132172" cy="1124197"/>
          </a:xfrm>
        </p:spPr>
        <p:txBody>
          <a:bodyPr>
            <a:normAutofit/>
          </a:bodyPr>
          <a:lstStyle/>
          <a:p>
            <a:r>
              <a:rPr lang="ru-RU" sz="6000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Введение</a:t>
            </a:r>
            <a:endParaRPr lang="ru-RU" sz="6000" i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9199" y="1021277"/>
            <a:ext cx="8632919" cy="5723907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dirty="0" smtClean="0">
                <a:latin typeface="Georgia" panose="02040502050405020303" pitchFamily="18" charset="0"/>
                <a:cs typeface="Browallia New" panose="020B0604020202020204" pitchFamily="34" charset="-34"/>
              </a:rPr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сегодняшний день можно выявить множество различных направлений субкультур, ведь наша молодежь динамична, прогрессивна, устремлена в будущее. Молодых интересует всё: политика и культура, наука и экономика, театр и кино, музыка и спорт, межличностные отношения и философия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этом перечне сложно поставить точку, поскольку эти интересы неисчерпаемы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	Основной причиной возникновения субкультур, прежде всего, является попытка нынешних подростков всеми путями выразить протест обыденности, найти сторонников, схожих по стилю, музыкальным вкусам и увлечениям. Найти «свою» компанию, где в тебя не ткнут пальцем, если ты не такой, как все.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	Словосочетание «молодежная субкультура» в наше время не является неологизмом, мы привыкли к неформальным проявлениям подростков, и считаем это явление вполне нормальным в современном обществе. Но зачастую столкновение интересов субкультур с обществом перерастает в конфликт, который может нести разные последствия.  Субкультура удовлетворяет потребности юношей и девушек быть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особенными,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найти единомышленников, но не всегда она является однозначно положительным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явлением.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Именно поэтому на сегодняшний день актуальным остается вопрос: и всё-таки, субкультура – свобода ли это, или вседозволенность? Сегодня мы постараемся найти ответ.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Капля 3"/>
          <p:cNvSpPr/>
          <p:nvPr/>
        </p:nvSpPr>
        <p:spPr>
          <a:xfrm>
            <a:off x="8847115" y="1021277"/>
            <a:ext cx="3249882" cy="5100452"/>
          </a:xfrm>
          <a:prstGeom prst="teardrop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500" i="1" dirty="0">
                <a:latin typeface="Times New Roman" pitchFamily="18" charset="0"/>
                <a:cs typeface="Times New Roman" pitchFamily="18" charset="0"/>
              </a:rPr>
              <a:t>"Я оглянулся. Вокруг, в серой мгле, медленно двигались люди. Обычные, неспособные выйти из своего мирка. Мы - Иные, и пусть я стою на стороне Света, а мои соперники на стороне Тьмы, но с ними у меня куда больше общего, чем с любым из простых людей</a:t>
            </a:r>
            <a:r>
              <a:rPr lang="ru-RU" sz="1500" i="1" dirty="0" smtClean="0">
                <a:latin typeface="Times New Roman" pitchFamily="18" charset="0"/>
                <a:cs typeface="Times New Roman" pitchFamily="18" charset="0"/>
              </a:rPr>
              <a:t>."</a:t>
            </a:r>
          </a:p>
          <a:p>
            <a:pPr algn="ctr"/>
            <a:r>
              <a:rPr lang="ru-RU" sz="1500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500" i="1" dirty="0">
                <a:latin typeface="Times New Roman" pitchFamily="18" charset="0"/>
                <a:cs typeface="Times New Roman" pitchFamily="18" charset="0"/>
              </a:rPr>
              <a:t>Антон Городецкий, </a:t>
            </a:r>
            <a:r>
              <a:rPr lang="ru-RU" sz="1500" i="1" dirty="0" smtClean="0">
                <a:latin typeface="Times New Roman" pitchFamily="18" charset="0"/>
                <a:cs typeface="Times New Roman" pitchFamily="18" charset="0"/>
              </a:rPr>
              <a:t>Ночной Дозор </a:t>
            </a:r>
            <a:r>
              <a:rPr lang="ru-RU" sz="1500" i="1" dirty="0">
                <a:latin typeface="Times New Roman" pitchFamily="18" charset="0"/>
                <a:cs typeface="Times New Roman" pitchFamily="18" charset="0"/>
              </a:rPr>
              <a:t>г. Москвы)</a:t>
            </a:r>
          </a:p>
        </p:txBody>
      </p:sp>
    </p:spTree>
    <p:extLst>
      <p:ext uri="{BB962C8B-B14F-4D97-AF65-F5344CB8AC3E}">
        <p14:creationId xmlns="" xmlns:p14="http://schemas.microsoft.com/office/powerpoint/2010/main" val="6142984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4170" y="149706"/>
            <a:ext cx="11226142" cy="289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n w="0"/>
                <a:latin typeface="Times New Roman" pitchFamily="18" charset="0"/>
                <a:cs typeface="Times New Roman" pitchFamily="18" charset="0"/>
              </a:rPr>
              <a:t>	По </a:t>
            </a:r>
            <a:r>
              <a:rPr lang="ru-RU" dirty="0">
                <a:ln w="0"/>
                <a:latin typeface="Times New Roman" pitchFamily="18" charset="0"/>
                <a:cs typeface="Times New Roman" pitchFamily="18" charset="0"/>
              </a:rPr>
              <a:t>мнению участников опроса, среди причин, побуждающих молодых людей участвовать в жизни радикальных и экстремистских группировок, на 1 месте – желание почувствовать свою власть над людьми, самоутвердиться – так считают 30% респондентов; на 2 месте – негативное влияние СМИ и моды –так считают 28% респондентов; на 3 месте, по мнению опрошенных, психологические особенности молодых людей, желание быть частью какого-либо «коллектива» – 23%; на 4 месте – отсутствие структурированного досуга («от нечего делать, за компанию») – 21% ответов; на 5 месте –недостаточный уровень личностного развития молодых людей, дефекты нравственного воспитания – 20%; на последних по значимости местах такие факторы как влияние социально-политической ситуации в стране – 10%; потребность в защите со стороны радикальной группировки –10% ответов</a:t>
            </a:r>
            <a:br>
              <a:rPr lang="ru-RU" dirty="0">
                <a:ln w="0"/>
                <a:latin typeface="Times New Roman" pitchFamily="18" charset="0"/>
                <a:cs typeface="Times New Roman" pitchFamily="18" charset="0"/>
              </a:rPr>
            </a:br>
            <a:endParaRPr lang="ru-RU" dirty="0">
              <a:ln w="0"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5116" y="2706471"/>
            <a:ext cx="5467606" cy="405998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7952293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7618" y="80489"/>
            <a:ext cx="8596668" cy="1306287"/>
          </a:xfrm>
        </p:spPr>
        <p:txBody>
          <a:bodyPr/>
          <a:lstStyle/>
          <a:p>
            <a:pPr algn="ctr"/>
            <a:r>
              <a:rPr lang="ru-RU" b="1" i="1" u="sng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Ответственность за проявление экстремизма и его профилактика:</a:t>
            </a:r>
            <a:endParaRPr lang="ru-RU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94903" y="1364344"/>
            <a:ext cx="8756952" cy="5493656"/>
          </a:xfrm>
        </p:spPr>
        <p:txBody>
          <a:bodyPr>
            <a:normAutofit/>
          </a:bodyPr>
          <a:lstStyle/>
          <a:p>
            <a:pPr marL="0" indent="0" algn="just" fontAlgn="base">
              <a:buNone/>
            </a:pPr>
            <a:r>
              <a:rPr lang="ru-RU" b="1" i="1" u="sng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Экстремизм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означает приверженность к крайним взглядам и мерам. Экстремистскими будут те действия, которые связаны со стремлением разрушить, опорочить существующие в настоящее время общественные и государственные институты, права, традиции, ценности. При этом такие действия могут носить насильственный характер, содержать прямые или косвенные призывы к насилию. Экстремистская по содержанию деятельность всегда является преступной по форме и проявляется в виде совершаемых общественно опасных деяний, запрещенных Уголовным Кодексом РФ.</a:t>
            </a:r>
          </a:p>
          <a:p>
            <a:pPr marL="0" indent="0" algn="just" fontAlgn="base">
              <a:buNone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Противоправное поведение молодёжи во многих случаях является следствием проникновения криминальной субкультуры в молодёжную среду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Особенности молодёжного экстремизма проявляются в том, что, как правило, объектом правоприменительной деятельности молодые люди становятся лишь тогда, когда совершают преступления, относимые к категории тяжких и особо тяжких (убийство, причинение тяжкого вреда здоровью и т.д.). Это обусловлено тем обстоятельством, что возраст, с которого наступает уголовная ответственность за преступления экстремистской направленности (предусмотренные статьями 148, 149, частями первой 213, статьями 243, 244, 280 и 282 УК РФ), составляет 16 лет. Для привлечения лица к ответственности в более раннем возрасте необходимо, чтобы молодой экстремист перешёл буквально «от слов к делу».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300" y="4111172"/>
            <a:ext cx="2676681" cy="205212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300" y="1765811"/>
            <a:ext cx="2673783" cy="200019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0332884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5" y="0"/>
            <a:ext cx="11495314" cy="1550989"/>
          </a:xfrm>
        </p:spPr>
        <p:txBody>
          <a:bodyPr>
            <a:normAutofit/>
          </a:bodyPr>
          <a:lstStyle/>
          <a:p>
            <a:r>
              <a:rPr lang="ru-RU" sz="2400" u="sng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Профилактика молодежного </a:t>
            </a:r>
            <a:r>
              <a:rPr lang="ru-RU" sz="2400" u="sng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экстремизма – работа </a:t>
            </a:r>
            <a:r>
              <a:rPr lang="ru-RU" sz="2400" u="sng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по предотвращению притока  новых членов в экстремистские формирования.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3994" y="1094704"/>
            <a:ext cx="10212779" cy="1080989"/>
          </a:xfrm>
        </p:spPr>
        <p:txBody>
          <a:bodyPr>
            <a:prstTxWarp prst="textWave1">
              <a:avLst/>
            </a:prstTxWarp>
            <a:normAutofit/>
          </a:bodyPr>
          <a:lstStyle/>
          <a:p>
            <a:pPr marL="0" indent="0">
              <a:buNone/>
            </a:pPr>
            <a:r>
              <a:rPr lang="ru-RU" sz="2400" b="1" dirty="0">
                <a:ln>
                  <a:solidFill>
                    <a:prstClr val="black"/>
                  </a:solidFill>
                </a:ln>
                <a:solidFill>
                  <a:srgbClr val="E6B91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Наиболее распространенными формами реализации мероприятий по профилактике экстремизма в образовательных учреждениях являются: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98766" y="2279561"/>
            <a:ext cx="8918367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 fontAlgn="base">
              <a:buFont typeface="Arial" panose="020B0604020202020204" pitchFamily="34" charset="0"/>
              <a:buChar char="•"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организация работы методических комиссий по вопросам формирования толерантности;</a:t>
            </a:r>
          </a:p>
          <a:p>
            <a:pPr marL="171450" indent="-171450" algn="just" fontAlgn="base">
              <a:buFont typeface="Arial" panose="020B0604020202020204" pitchFamily="34" charset="0"/>
              <a:buChar char="•"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внедрение специальных курсов, а также элементов программ в общих курсах предметов для педагогов с целью воспитания толерантности учащихся;</a:t>
            </a:r>
          </a:p>
          <a:p>
            <a:pPr marL="171450" indent="-171450" algn="just" fontAlgn="base">
              <a:buFont typeface="Arial" panose="020B0604020202020204" pitchFamily="34" charset="0"/>
              <a:buChar char="•"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организация и проведение смотра-конкурса программ и методических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разработок в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образовательном учреждении по профилактике противоправного поведения детей и подростков;</a:t>
            </a:r>
          </a:p>
          <a:p>
            <a:pPr marL="171450" indent="-171450" algn="just" fontAlgn="base">
              <a:buFont typeface="Arial" panose="020B0604020202020204" pitchFamily="34" charset="0"/>
              <a:buChar char="•"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организация недели правовых знаний;</a:t>
            </a:r>
          </a:p>
          <a:p>
            <a:pPr marL="171450" indent="-171450" algn="just" fontAlgn="base">
              <a:buFont typeface="Arial" panose="020B0604020202020204" pitchFamily="34" charset="0"/>
              <a:buChar char="•"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создание у подростков иммунитета к экстремизму с помощью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контрпропагандистских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мероприятий (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осуждение экстремистской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идеологии, конкретных движений и т.п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.);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pPr marL="171450" indent="-171450" algn="just" fontAlgn="base">
              <a:buFont typeface="Arial" panose="020B0604020202020204" pitchFamily="34" charset="0"/>
              <a:buChar char="•"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акцентирование внимания на преподавании истории Великой Отечественной войны;</a:t>
            </a:r>
          </a:p>
          <a:p>
            <a:pPr marL="171450" indent="-171450" algn="just" fontAlgn="base">
              <a:buFont typeface="Arial" panose="020B0604020202020204" pitchFamily="34" charset="0"/>
              <a:buChar char="•"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привитие антифашистских воззрений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 marL="171450" indent="-171450" algn="just" fontAlgn="base">
              <a:buFont typeface="Arial" panose="020B0604020202020204" pitchFamily="34" charset="0"/>
              <a:buChar char="•"/>
            </a:pP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  <a:p>
            <a:pPr algn="ctr" fontAlgn="base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Молодежные неформальные объединения нельзя отождествлять с экстремистскими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объединениями!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3727665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8534" y="0"/>
            <a:ext cx="8596668" cy="1171977"/>
          </a:xfrm>
        </p:spPr>
        <p:txBody>
          <a:bodyPr>
            <a:normAutofit/>
          </a:bodyPr>
          <a:lstStyle/>
          <a:p>
            <a:pPr algn="ctr"/>
            <a:r>
              <a:rPr lang="ru-RU" sz="6600" b="1" u="sng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Заключение: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9314" y="1184856"/>
            <a:ext cx="8954688" cy="5447764"/>
          </a:xfrm>
        </p:spPr>
        <p:txBody>
          <a:bodyPr>
            <a:noAutofit/>
          </a:bodyPr>
          <a:lstStyle/>
          <a:p>
            <a:pPr marL="0" indent="0" algn="just" fontAlgn="base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Изучив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особенности и классификации различных неформальных движений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мы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можем сделать вывод,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 субкультура содержит в себе как положительные аспекты, так и отрицательные. </a:t>
            </a:r>
            <a:r>
              <a:rPr lang="ru-RU" sz="2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Положительным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является осуществление подростком прав на личностные свободы. А именно, права на выдвижение своего мнения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взглядов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интересов. Так же субкультура выполняет коммуникативную функцию:  поиск единомышленников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знакомство, общение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 зачастую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подростки не чувствуют границы между свободой и вседозволенностью, именно поэтому возникают социальные конфликты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которые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иногда перерастают в правонарушения. И тут субкультура становится опасной средой для подростка и окружающих его людей. В этом случае общество и родители должны уделять особое внимание таким движениям и молодым людям, находящимся в них, чтобы не допустить разрушительных и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саморазрушительных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поступков. Чтобы избежать выбора такой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субкультуры, прежде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всего подросток должен развиваться духовно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и, конечно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общество должно положительно влиять на формирование взглядов ребенка в подростковом возрасте.</a:t>
            </a:r>
          </a:p>
          <a:p>
            <a:pPr marL="0" indent="0" algn="just" fontAlgn="base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протяжении всей жизни каждому человеку в обществе не стоит 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забывать, где 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заканчивается  свобода, 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начинается вседозволенность.</a:t>
            </a:r>
          </a:p>
          <a:p>
            <a:pPr marL="0" indent="0" algn="just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404630" y="798286"/>
            <a:ext cx="2627712" cy="49784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«Свобода есть право делать все, что дозволено законами. Если бы гражданин мог делать то, что этими законами запрещается, то у него не было бы свободы»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Шарль Монтескье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0096352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Используемые </a:t>
            </a:r>
            <a:r>
              <a:rPr lang="ru-RU" i="1" u="sng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интернет-ресурсы</a:t>
            </a:r>
            <a:r>
              <a:rPr lang="ru-RU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i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2160589"/>
            <a:ext cx="9947737" cy="3880773"/>
          </a:xfrm>
        </p:spPr>
        <p:txBody>
          <a:bodyPr/>
          <a:lstStyle/>
          <a:p>
            <a:pPr marL="0" indent="0">
              <a:buNone/>
            </a:pPr>
            <a:r>
              <a:rPr lang="ru-RU" sz="2400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</a:t>
            </a:r>
            <a:r>
              <a:rPr lang="ru-RU" sz="24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nsportal.ru/ap/library/drugoe/2015/02/15/molodezhnaya-subkultura-svoboda-ili-vsedozvolennost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http://alt-sector.net/2436-molodezhnye-subkultury-rossii-obzornaya-statya.html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http://www.libozersk.ru/pages/index/343?cont=1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http://www.subcult.ru/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236990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90465" y="0"/>
            <a:ext cx="7826023" cy="1436914"/>
          </a:xfrm>
        </p:spPr>
        <p:txBody>
          <a:bodyPr>
            <a:normAutofit/>
          </a:bodyPr>
          <a:lstStyle/>
          <a:p>
            <a:r>
              <a:rPr lang="ru-RU" sz="8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Они среди нас</a:t>
            </a:r>
            <a:endParaRPr lang="ru-RU" sz="8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="" xmlns:p14="http://schemas.microsoft.com/office/powerpoint/2010/main" val="2691493116"/>
              </p:ext>
            </p:extLst>
          </p:nvPr>
        </p:nvGraphicFramePr>
        <p:xfrm>
          <a:off x="439203" y="1674422"/>
          <a:ext cx="5617213" cy="46788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7634" y="1627924"/>
            <a:ext cx="5634366" cy="41444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9809435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17117" y="207818"/>
            <a:ext cx="8596668" cy="2895599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600" b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Субкультура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система ценностей, моделей поведения, жизненного стиля какой-либо социальной группы, представляющая собой самостоятельное целостное образование в рамках доминирующей культуры.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755" y="3481449"/>
            <a:ext cx="6347361" cy="319718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22987">
            <a:off x="8793518" y="2055843"/>
            <a:ext cx="2845014" cy="46132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3402061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 rot="21282206">
            <a:off x="285448" y="372093"/>
            <a:ext cx="6269731" cy="6064333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l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Все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мы похожи и внешне, и по образу жизни, и по своим привычкам. Мы подвергаемся влиянию моды, СМИ, общественному мнению и подчиняемся порядкам. У неформала свой мир и свои правила: когда в моде розовые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рюшечки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он одевается исключительно, как хочет он или как принято в его субкультуре: будь это косуха и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козаки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или джинсы и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хайратник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0720" y="1119000"/>
            <a:ext cx="4054064" cy="457051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scene3d>
            <a:camera prst="perspectiveLeft"/>
            <a:lightRig rig="threePt" dir="t"/>
          </a:scene3d>
        </p:spPr>
      </p:pic>
    </p:spTree>
    <p:extLst>
      <p:ext uri="{BB962C8B-B14F-4D97-AF65-F5344CB8AC3E}">
        <p14:creationId xmlns="" xmlns:p14="http://schemas.microsoft.com/office/powerpoint/2010/main" val="165662265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95002" y="414555"/>
            <a:ext cx="9535886" cy="3473291"/>
          </a:xfrm>
          <a:prstGeom prst="roundRect">
            <a:avLst/>
          </a:prstGeom>
          <a:ln>
            <a:noFill/>
          </a:ln>
          <a:effectLst>
            <a:reflection blurRad="6350" stA="50000" endA="300" endPos="55500" dist="101600" dir="5400000" sy="-100000" algn="bl" rotWithShape="0"/>
            <a:softEdge rad="635000"/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>
            <a:spAutoFit/>
          </a:bodyPr>
          <a:lstStyle/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	Молодежь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как наиболее чуткая и восприимчивая группа первой воспринимает новые формы развития в сфере досуга со всеми позитивными и негативными явлениями. Ее не могут до конца удовлетворить существующие общепринятые развлечения и способы провождения времени. И молодежь придумывает свой способ. Раньше в России (Советском Союзе) было больше контроля над молодежью, существовали пионерская организация и комсомол, которые были обязательны, но большинство их членов были пассивными и вступали в них скорее потому, что «так полагалось».</a:t>
            </a:r>
          </a:p>
        </p:txBody>
      </p:sp>
    </p:spTree>
    <p:extLst>
      <p:ext uri="{BB962C8B-B14F-4D97-AF65-F5344CB8AC3E}">
        <p14:creationId xmlns="" xmlns:p14="http://schemas.microsoft.com/office/powerpoint/2010/main" val="198558699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0010" y="522515"/>
            <a:ext cx="8395413" cy="1278576"/>
          </a:xfrm>
        </p:spPr>
        <p:txBody>
          <a:bodyPr>
            <a:prstTxWarp prst="textArchUp">
              <a:avLst/>
            </a:prstTxWarp>
            <a:normAutofit/>
          </a:bodyPr>
          <a:lstStyle/>
          <a:p>
            <a:r>
              <a:rPr lang="ru-RU" sz="4800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создаются субкультуры</a:t>
            </a:r>
            <a:endParaRPr lang="ru-RU" sz="4800" b="1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792" y="1537137"/>
            <a:ext cx="4977550" cy="454896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77123" y="1537137"/>
            <a:ext cx="5996599" cy="4085830"/>
          </a:xfr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Условия </a:t>
            </a:r>
            <a:r>
              <a:rPr lang="ru-RU" sz="24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жизни в большом городе создают предпосылки для объединения молодежи в разнообразные группы, движения, являющиеся сплачивающим фактором, формирующие коллективное сознание в этих группах, коллективную ответственность и общие понятия о социально-культурных ценностях. Таким образом, появляются молодежные субкультуры.</a:t>
            </a:r>
          </a:p>
        </p:txBody>
      </p:sp>
    </p:spTree>
    <p:extLst>
      <p:ext uri="{BB962C8B-B14F-4D97-AF65-F5344CB8AC3E}">
        <p14:creationId xmlns="" xmlns:p14="http://schemas.microsoft.com/office/powerpoint/2010/main" val="4316567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9827" y="300842"/>
            <a:ext cx="8596668" cy="1320800"/>
          </a:xfrm>
        </p:spPr>
        <p:txBody>
          <a:bodyPr>
            <a:prstTxWarp prst="textTriangleInverted">
              <a:avLst/>
            </a:prstTxWarp>
          </a:bodyPr>
          <a:lstStyle/>
          <a:p>
            <a:r>
              <a:rPr lang="ru-RU" b="1" i="1" u="sng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Классификация субкультур</a:t>
            </a:r>
            <a:endParaRPr lang="ru-RU" b="1" i="1" u="sng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20000"/>
                  <a:lumOff val="80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22355338"/>
              </p:ext>
            </p:extLst>
          </p:nvPr>
        </p:nvGraphicFramePr>
        <p:xfrm>
          <a:off x="558936" y="1757548"/>
          <a:ext cx="8596312" cy="46551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3964" y="1888177"/>
            <a:ext cx="1868640" cy="148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5772" y="3455720"/>
            <a:ext cx="1651345" cy="12319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8433" y="4888107"/>
            <a:ext cx="1846021" cy="13328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6005607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7086"/>
            <a:ext cx="9417132" cy="1231075"/>
          </a:xfrm>
        </p:spPr>
        <p:txBody>
          <a:bodyPr>
            <a:normAutofit/>
          </a:bodyPr>
          <a:lstStyle/>
          <a:p>
            <a:pPr algn="ctr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Наиболее популярные субкультуры </a:t>
            </a:r>
            <a:br>
              <a:rPr lang="ru-RU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в наше время</a:t>
            </a:r>
            <a:endParaRPr lang="ru-RU" b="1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Объект 1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686351">
            <a:off x="6723070" y="1019605"/>
            <a:ext cx="3073353" cy="16338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Скругленный прямоугольник 16"/>
          <p:cNvSpPr/>
          <p:nvPr/>
        </p:nvSpPr>
        <p:spPr>
          <a:xfrm>
            <a:off x="267571" y="1477905"/>
            <a:ext cx="6096000" cy="132802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Хипстеры – субкультура сформировалась среди поклонников джазовой музыки. Ее сторонники активно интересуются зарубежным искусством и культурой,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артхаусом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 современной литературой. 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05678" y="3277324"/>
            <a:ext cx="6096000" cy="102155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Рэперы и брей-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дансеры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– поклонники хип-хопа и рэпа. Отличаются одеждой ярких цветов, сленгом и мировоззрением. </a:t>
            </a: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632835">
            <a:off x="7005025" y="2923643"/>
            <a:ext cx="3263183" cy="17289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" name="Скругленный прямоугольник 19"/>
          <p:cNvSpPr/>
          <p:nvPr/>
        </p:nvSpPr>
        <p:spPr>
          <a:xfrm>
            <a:off x="267571" y="4710767"/>
            <a:ext cx="6096000" cy="163449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/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Бодмод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(от англ.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Body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modification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— модификация тела) — наиболее экстремальная форма самовыражения (мощнее только суицид), заключающаяся в видоизменении собственного организма при помощи всяко-разных подручных средств и запчастей.</a:t>
            </a:r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864992">
            <a:off x="6356297" y="4785895"/>
            <a:ext cx="2883317" cy="1790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73000253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20" grpId="0" animBg="1"/>
    </p:bld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663</TotalTime>
  <Words>743</Words>
  <Application>Microsoft Office PowerPoint</Application>
  <PresentationFormat>Произвольный</PresentationFormat>
  <Paragraphs>97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Аспект</vt:lpstr>
      <vt:lpstr>Субкультура: свобода или вседозволенность? </vt:lpstr>
      <vt:lpstr>Введение</vt:lpstr>
      <vt:lpstr>Они среди нас</vt:lpstr>
      <vt:lpstr>Субкультура – система ценностей, моделей поведения, жизненного стиля какой-либо социальной группы, представляющая собой самостоятельное целостное образование в рамках доминирующей культуры.</vt:lpstr>
      <vt:lpstr> Все мы похожи и внешне, и по образу жизни, и по своим привычкам. Мы подвергаемся влиянию моды, СМИ, общественному мнению и подчиняемся порядкам. У неформала свой мир и свои правила: когда в моде розовые рюшечки, он одевается исключительно, как хочет он или как принято в его субкультуре: будь это косуха и козаки или джинсы и хайратник.</vt:lpstr>
      <vt:lpstr>Слайд 6</vt:lpstr>
      <vt:lpstr>Как создаются субкультуры</vt:lpstr>
      <vt:lpstr>Классификация субкультур</vt:lpstr>
      <vt:lpstr>Наиболее популярные субкультуры  в наше время</vt:lpstr>
      <vt:lpstr>НЕФОРМАЛЫ – ОСНОВНЫЕ ПРЕДСТАВИТЕЛИ СУБКУЛЬТУР</vt:lpstr>
      <vt:lpstr>Частыми причинами образования неформальных молодежных формирований являются:</vt:lpstr>
      <vt:lpstr>Как  мы видим, характерные причины носят как положительный, так и отрицательный характер. Именно в зависимости от причин и возникают различные классификации неформальных движений по мере их взаимодействия с обществом. В основном они делятся на просоциальные, асоциальные и антисоциальные.</vt:lpstr>
      <vt:lpstr>Классификации неформальных движений по мере их взаимодействия с обществом</vt:lpstr>
      <vt:lpstr>Слайд 14</vt:lpstr>
      <vt:lpstr>Просоциальные и Асоциальные субкультуры – воплощение свободы</vt:lpstr>
      <vt:lpstr>Антисоциальные субкультуры – сплошная вседозволенность</vt:lpstr>
      <vt:lpstr>Гопники – антисоциальная субкультура</vt:lpstr>
      <vt:lpstr>Статистика</vt:lpstr>
      <vt:lpstr>Слайд 19</vt:lpstr>
      <vt:lpstr>Слайд 20</vt:lpstr>
      <vt:lpstr>Ответственность за проявление экстремизма и его профилактика:</vt:lpstr>
      <vt:lpstr>Профилактика молодежного экстремизма – работа по предотвращению притока  новых членов в экстремистские формирования.</vt:lpstr>
      <vt:lpstr>Заключение:</vt:lpstr>
      <vt:lpstr>Используемые интернет-ресурсы: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Субкультура: свобода или вседозволенность?</dc:title>
  <dc:creator>Евгений</dc:creator>
  <cp:lastModifiedBy>Таня</cp:lastModifiedBy>
  <cp:revision>66</cp:revision>
  <dcterms:created xsi:type="dcterms:W3CDTF">2016-04-14T11:04:24Z</dcterms:created>
  <dcterms:modified xsi:type="dcterms:W3CDTF">2017-02-25T05:48:23Z</dcterms:modified>
</cp:coreProperties>
</file>