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9" r:id="rId3"/>
    <p:sldId id="256" r:id="rId4"/>
    <p:sldId id="257" r:id="rId5"/>
    <p:sldId id="264" r:id="rId6"/>
    <p:sldId id="258" r:id="rId7"/>
    <p:sldId id="259" r:id="rId8"/>
    <p:sldId id="260" r:id="rId9"/>
    <p:sldId id="261" r:id="rId10"/>
    <p:sldId id="266" r:id="rId11"/>
    <p:sldId id="262" r:id="rId12"/>
    <p:sldId id="267" r:id="rId13"/>
    <p:sldId id="263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29.12.2008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29.12.2008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29.12.2008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29.12.2008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29.12.2008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29.12.2008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29.12.2008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29.12.2008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29.12.2008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29.12.2008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29.12.2008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A7D70-C880-4CB2-BA52-34DC5F4705CF}" type="datetimeFigureOut">
              <a:rPr lang="ru-RU" smtClean="0"/>
              <a:pPr/>
              <a:t>29.12.2008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571472" y="785794"/>
            <a:ext cx="7643866" cy="535785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/>
              <a:t>Родительское собрание</a:t>
            </a:r>
          </a:p>
          <a:p>
            <a:pPr algn="ctr"/>
            <a:r>
              <a:rPr lang="ru-RU" sz="3600" b="1" i="1" dirty="0" smtClean="0"/>
              <a:t>«Первые уроки школьной отметки.»</a:t>
            </a:r>
            <a:endParaRPr lang="ru-RU" sz="3600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28604"/>
            <a:ext cx="8286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</a:rPr>
              <a:t>Правило пятое и самое трудное:</a:t>
            </a:r>
            <a:endParaRPr lang="ru-RU" sz="2800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357298"/>
            <a:ext cx="8572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Оценка должна сравнивать сегодняшние успехи ребёнка с его собственными вчерашними неудачами, а не только  с государственными нормами оценивания  и не с успехами соседского Толика.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6715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</a:rPr>
              <a:t>Правило шестое:</a:t>
            </a:r>
            <a:endParaRPr lang="ru-RU" sz="2800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214422"/>
            <a:ext cx="82153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Не скупитесь на  похвалу; строя оценочные отношения  с собственным ребёнком, не идите на поводу  у школьных отметок. Нет такого двоечника, которого не за что бы было похвалить.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214423"/>
            <a:ext cx="850112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Выделите в море ошибок  островок успеха, на котором сможет укорениться детская вера в себя и в успех учебных усилий. Оценивать детский труд надо очень дробно, дифференцированно. При  такой оценке  у ребёнка нет  и иллюзии  полного успеха, ни ощущения полной неудачи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285728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</a:rPr>
              <a:t>Правило седьмое:</a:t>
            </a:r>
            <a:endParaRPr lang="ru-RU" sz="2800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57166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</a:rPr>
              <a:t>Правило восьмое:</a:t>
            </a:r>
            <a:endParaRPr lang="ru-RU" sz="2800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214422"/>
            <a:ext cx="83582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Ставьте перед ребёнком предельно конкретные и реальные цели , и он попытается  их достигнуть. Не искушайте ребёнка  невыполнимыми целями, не толкайте его на путь заведомого обмана.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14290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</a:rPr>
              <a:t>Правило девятое:</a:t>
            </a:r>
            <a:endParaRPr lang="ru-RU" sz="2800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571612"/>
            <a:ext cx="83582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Ребёнок должен быть не объектом, а соучастником оценки, его следует учить самостоятельно оценивать свои достижения.</a:t>
            </a:r>
          </a:p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Умение оценивать является необходимым компонентом  умения учиться – главного средства преодоления учебных трудностей.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285720" y="571480"/>
            <a:ext cx="8429684" cy="5214974"/>
          </a:xfrm>
          <a:prstGeom prst="wave">
            <a:avLst>
              <a:gd name="adj1" fmla="val 12500"/>
              <a:gd name="adj2" fmla="val 19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i="1" dirty="0" smtClean="0">
              <a:solidFill>
                <a:schemeClr val="bg1"/>
              </a:solidFill>
            </a:endParaRPr>
          </a:p>
          <a:p>
            <a:pPr algn="ctr"/>
            <a:endParaRPr lang="ru-RU" sz="28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ИЗМЕНИ МНЕНИЕ О ВЕЩАХ, КОТОРЫЕ ТЕБЯ ОГОРЧАЮТ, И ТЫ БУДЕШЬ В ПОЛНОЙ БЕЗОПАСНОСТИ ОТ НИХ.</a:t>
            </a:r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                                                              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                                                                Марк </a:t>
            </a:r>
            <a:r>
              <a:rPr lang="ru-RU" sz="2400" b="1" i="1" dirty="0" err="1" smtClean="0">
                <a:solidFill>
                  <a:schemeClr val="bg1"/>
                </a:solidFill>
              </a:rPr>
              <a:t>Аврелий</a:t>
            </a:r>
            <a:r>
              <a:rPr lang="ru-RU" sz="2400" b="1" i="1" dirty="0" smtClean="0">
                <a:solidFill>
                  <a:schemeClr val="bg1"/>
                </a:solidFill>
              </a:rPr>
              <a:t>.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2\Отметка и оценка\Опять двой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4929222" cy="53578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00694" y="285728"/>
            <a:ext cx="33575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Ф. П. Решетников.</a:t>
            </a:r>
          </a:p>
          <a:p>
            <a:pPr algn="ctr"/>
            <a:r>
              <a:rPr lang="ru-RU" sz="2800" b="1" dirty="0" smtClean="0"/>
              <a:t>«Опять двойка</a:t>
            </a:r>
            <a:r>
              <a:rPr lang="ru-RU" sz="3200" b="1" dirty="0" smtClean="0"/>
              <a:t>»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5500702"/>
            <a:ext cx="7929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Попробуйте нарисовать финал  данной картины, но с позиции сегодняшнего дня.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лна 3"/>
          <p:cNvSpPr/>
          <p:nvPr/>
        </p:nvSpPr>
        <p:spPr>
          <a:xfrm>
            <a:off x="500034" y="285728"/>
            <a:ext cx="8286808" cy="2000240"/>
          </a:xfrm>
          <a:prstGeom prst="wave">
            <a:avLst>
              <a:gd name="adj1" fmla="val 125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28596" y="714356"/>
            <a:ext cx="80724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Оценка не тождественна отметке. </a:t>
            </a:r>
          </a:p>
          <a:p>
            <a:pPr algn="just"/>
            <a:r>
              <a:rPr lang="ru-RU" sz="3600" b="1" i="1" dirty="0" smtClean="0">
                <a:solidFill>
                  <a:srgbClr val="FF0000"/>
                </a:solidFill>
              </a:rPr>
              <a:t>Оценка – </a:t>
            </a: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это процесс оценивания;</a:t>
            </a:r>
          </a:p>
          <a:p>
            <a:pPr algn="just"/>
            <a:r>
              <a:rPr lang="ru-RU" sz="3600" b="1" i="1" dirty="0" smtClean="0">
                <a:solidFill>
                  <a:srgbClr val="FF0000"/>
                </a:solidFill>
              </a:rPr>
              <a:t>отметка</a:t>
            </a:r>
            <a:r>
              <a:rPr lang="ru-RU" sz="3600" b="1" i="1" dirty="0" smtClean="0">
                <a:solidFill>
                  <a:schemeClr val="bg1"/>
                </a:solidFill>
              </a:rPr>
              <a:t> – результат этого процесса, его условно - формальное  отражение в баллах.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57256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rgbClr val="7030A0"/>
                </a:solidFill>
              </a:rPr>
              <a:t>«С первых дней школьной жизни на тернистом пути  учения перед ребёнком появляется идол – отметка. Для одного ребёнка он добрый, снисходительный, для другого – жёсткий, безжалостный, неумолимый…</a:t>
            </a:r>
          </a:p>
          <a:p>
            <a:pPr algn="just"/>
            <a:r>
              <a:rPr lang="ru-RU" sz="3200" b="1" i="1" dirty="0" smtClean="0">
                <a:solidFill>
                  <a:srgbClr val="7030A0"/>
                </a:solidFill>
              </a:rPr>
              <a:t>Ребёнок старается удовлетворить или – на  худой конец – обмануть идола и привыкает  учиться не для личной радости, а для отметки.» </a:t>
            </a:r>
          </a:p>
          <a:p>
            <a:pPr algn="r"/>
            <a:r>
              <a:rPr lang="ru-RU" sz="3200" b="1" i="1" dirty="0" smtClean="0">
                <a:solidFill>
                  <a:srgbClr val="7030A0"/>
                </a:solidFill>
              </a:rPr>
              <a:t>					В.А.Сухомлинский.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Оценка  успеваемости ребёнка родителями.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214422"/>
            <a:ext cx="814393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bg1"/>
                </a:solidFill>
              </a:rPr>
              <a:t>И «двоечникам «, и «хорошистам» необходимо уменьшить  болезненность неудач,  эмоционально преодолеть травматические ситуации, связанные со школьными оценками. Похвала им необходима, но необходимы и указания на ошибки, недочёты, неточности. Как же дозировать  оценку в семье?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5500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</a:rPr>
              <a:t>Правило   первое:</a:t>
            </a:r>
            <a:endParaRPr lang="ru-RU" sz="2800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714356"/>
            <a:ext cx="86439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Не бейте лежачего.  Двойка , а для кого-то и четвёрка – достаточное наказание, и не стоит дважды наказывать за одно и то же ошибки.</a:t>
            </a:r>
          </a:p>
          <a:p>
            <a:pPr algn="just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Ребёнок ждёт от родителей  не попрёков, а спокойной помощи.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3571876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</a:rPr>
              <a:t>Правило  второе:</a:t>
            </a:r>
            <a:endParaRPr lang="ru-RU" sz="2800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64" y="4429132"/>
            <a:ext cx="87154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Чтобы избавить ребёнка от недостатков, постарайтесь выбрать один – тот, от которого вы хотите избавиться в первую очередь, и говорите только о нём.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528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</a:rPr>
              <a:t>Правило третье:</a:t>
            </a:r>
            <a:endParaRPr lang="ru-RU" sz="2800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142984"/>
            <a:ext cx="84296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Выбирая самое главное, посоветуйтесь с ребёнком, начните с ликвидации тех учебных трудностей, которые наиболее значимы для него самого. Но если вас обоих беспокоит прежде всего скорость чтения, не требуйте одновременно и выразительности и пересказа.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286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</a:rPr>
              <a:t>Правило четвёртое и центральное:</a:t>
            </a:r>
            <a:endParaRPr lang="ru-RU" sz="2800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214422"/>
            <a:ext cx="82868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Хвалить – исполнителя, критиковать – исполнение. Ребёнок склонен любую оценку воспринимать глобально, считать, что оценивают всю его личность. В наших силах  помочь отделить оценку его личности от оценки его работу 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523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sctu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sp3</dc:creator>
  <cp:lastModifiedBy>sp3</cp:lastModifiedBy>
  <cp:revision>31</cp:revision>
  <dcterms:created xsi:type="dcterms:W3CDTF">2008-12-02T05:59:04Z</dcterms:created>
  <dcterms:modified xsi:type="dcterms:W3CDTF">2008-12-29T12:02:13Z</dcterms:modified>
</cp:coreProperties>
</file>