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1" r:id="rId5"/>
    <p:sldId id="262" r:id="rId6"/>
    <p:sldId id="259" r:id="rId7"/>
    <p:sldId id="260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858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61000"/>
            <a:lum/>
          </a:blip>
          <a:srcRect/>
          <a:stretch>
            <a:fillRect l="-28000" r="-2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10/23/2017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latinLnBrk="0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latinLnBrk="0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latinLnBrk="0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latinLnBrk="0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latinLnBrk="0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Проект по математике</a:t>
            </a:r>
            <a:br>
              <a:rPr lang="ru-RU" dirty="0" smtClean="0"/>
            </a:br>
            <a:r>
              <a:rPr lang="ru-RU" dirty="0" smtClean="0"/>
              <a:t>«Числа вокруг нас. Наш город»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09800" y="4419600"/>
            <a:ext cx="6400800" cy="1752600"/>
          </a:xfrm>
        </p:spPr>
        <p:txBody>
          <a:bodyPr/>
          <a:lstStyle/>
          <a:p>
            <a:pPr algn="r"/>
            <a:r>
              <a:rPr lang="ru-RU" dirty="0" smtClean="0">
                <a:solidFill>
                  <a:schemeClr val="tx1"/>
                </a:solidFill>
              </a:rPr>
              <a:t>Выполнила ученица 4 «А» класса Морговчук Анастасия </a:t>
            </a:r>
            <a:endParaRPr lang="ru-RU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6"/>
          <p:cNvSpPr>
            <a:spLocks noGrp="1"/>
          </p:cNvSpPr>
          <p:nvPr>
            <p:ph type="title"/>
          </p:nvPr>
        </p:nvSpPr>
        <p:spPr>
          <a:xfrm>
            <a:off x="457200" y="274638"/>
            <a:ext cx="8458200" cy="6126162"/>
          </a:xfrm>
        </p:spPr>
        <p:txBody>
          <a:bodyPr>
            <a:normAutofit/>
          </a:bodyPr>
          <a:lstStyle/>
          <a:p>
            <a:r>
              <a:rPr lang="ru-RU" dirty="0" smtClean="0"/>
              <a:t>Петропавловск-Камчатский основан в 1740году. </a:t>
            </a:r>
            <a:br>
              <a:rPr lang="ru-RU" dirty="0" smtClean="0"/>
            </a:br>
            <a:r>
              <a:rPr lang="ru-RU" dirty="0" smtClean="0"/>
              <a:t>Площадь нашего города 362,14км</a:t>
            </a:r>
            <a:r>
              <a:rPr lang="ru-RU" baseline="30000" dirty="0" smtClean="0"/>
              <a:t>2</a:t>
            </a:r>
            <a:r>
              <a:rPr lang="ru-RU" dirty="0" smtClean="0"/>
              <a:t>. </a:t>
            </a:r>
            <a:br>
              <a:rPr lang="ru-RU" dirty="0" smtClean="0"/>
            </a:br>
            <a:r>
              <a:rPr lang="ru-RU" dirty="0" smtClean="0"/>
              <a:t>В 2016 году население Петропавловска-Камчатского составляло 180 963 человека , </a:t>
            </a:r>
            <a:br>
              <a:rPr lang="ru-RU" dirty="0" smtClean="0"/>
            </a:br>
            <a:r>
              <a:rPr lang="ru-RU" dirty="0" smtClean="0"/>
              <a:t>а в 2017- 180 </a:t>
            </a:r>
            <a:r>
              <a:rPr lang="ru-RU" smtClean="0"/>
              <a:t>454 человека.</a:t>
            </a:r>
            <a:endParaRPr lang="ru-RU" dirty="0"/>
          </a:p>
        </p:txBody>
      </p:sp>
    </p:spTree>
  </p:cSld>
  <p:clrMapOvr>
    <a:masterClrMapping/>
  </p:clrMapOvr>
  <p:transition>
    <p:zoom dir="in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3962400" cy="5516562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Вопрос: 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>На </a:t>
            </a:r>
            <a:r>
              <a:rPr lang="ru-RU" dirty="0" smtClean="0"/>
              <a:t>сколько </a:t>
            </a:r>
            <a:r>
              <a:rPr lang="ru-RU" dirty="0" smtClean="0"/>
              <a:t>жителей Петропавловска-Камчатского </a:t>
            </a:r>
            <a:r>
              <a:rPr lang="ru-RU" dirty="0" smtClean="0"/>
              <a:t>уменьшилось в 2017 </a:t>
            </a:r>
            <a:r>
              <a:rPr lang="ru-RU" dirty="0" smtClean="0"/>
              <a:t>году по сравнению с прошлым годом?</a:t>
            </a:r>
            <a:endParaRPr lang="ru-RU" dirty="0"/>
          </a:p>
        </p:txBody>
      </p:sp>
      <p:graphicFrame>
        <p:nvGraphicFramePr>
          <p:cNvPr id="3" name="Объект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44054718"/>
              </p:ext>
            </p:extLst>
          </p:nvPr>
        </p:nvGraphicFramePr>
        <p:xfrm>
          <a:off x="4800600" y="2743200"/>
          <a:ext cx="3657600" cy="1112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457200">
                  <a:extLst>
                    <a:ext uri="{9D8B030D-6E8A-4147-A177-3AD203B41FA5}">
                      <a16:colId xmlns:a16="http://schemas.microsoft.com/office/drawing/2014/main" val="489169696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3930509694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736394196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1061172528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2923539560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3844080432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1309907975"/>
                    </a:ext>
                  </a:extLst>
                </a:gridCol>
                <a:gridCol w="457200">
                  <a:extLst>
                    <a:ext uri="{9D8B030D-6E8A-4147-A177-3AD203B41FA5}">
                      <a16:colId xmlns:a16="http://schemas.microsoft.com/office/drawing/2014/main" val="18016832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0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9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3</a:t>
                      </a:r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33454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</a:t>
                      </a:r>
                      <a:endParaRPr lang="ru-R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</a:t>
                      </a:r>
                      <a:endParaRPr lang="ru-R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0</a:t>
                      </a:r>
                      <a:endParaRPr lang="ru-R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</a:t>
                      </a:r>
                      <a:endParaRPr lang="ru-R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</a:t>
                      </a:r>
                      <a:endParaRPr lang="ru-R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9200432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</a:t>
                      </a:r>
                      <a:endParaRPr lang="ru-RU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9</a:t>
                      </a:r>
                      <a:endParaRPr lang="ru-RU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9</a:t>
                      </a:r>
                      <a:endParaRPr lang="ru-RU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4247554376"/>
                  </a:ext>
                </a:extLst>
              </a:tr>
            </a:tbl>
          </a:graphicData>
        </a:graphic>
      </p:graphicFrame>
      <p:sp>
        <p:nvSpPr>
          <p:cNvPr id="7" name="Заголовок 1"/>
          <p:cNvSpPr txBox="1">
            <a:spLocks/>
          </p:cNvSpPr>
          <p:nvPr/>
        </p:nvSpPr>
        <p:spPr>
          <a:xfrm>
            <a:off x="4343400" y="541179"/>
            <a:ext cx="4419600" cy="1363821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>
            <a:lvl1pPr algn="ctr" defTabSz="914400" rtl="0" latinLnBrk="0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6000" dirty="0" smtClean="0"/>
              <a:t>Ответ:</a:t>
            </a:r>
            <a:endParaRPr lang="ru-RU" sz="6000" dirty="0"/>
          </a:p>
        </p:txBody>
      </p:sp>
      <p:sp>
        <p:nvSpPr>
          <p:cNvPr id="8" name="Заголовок 1"/>
          <p:cNvSpPr txBox="1">
            <a:spLocks/>
          </p:cNvSpPr>
          <p:nvPr/>
        </p:nvSpPr>
        <p:spPr>
          <a:xfrm>
            <a:off x="4454236" y="4693920"/>
            <a:ext cx="4419600" cy="1363821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45000" lnSpcReduction="20000"/>
          </a:bodyPr>
          <a:lstStyle>
            <a:lvl1pPr algn="ctr" defTabSz="914400" rtl="0" latinLnBrk="0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6000" dirty="0" smtClean="0"/>
              <a:t>Ответ: на 499 человек уменьшилась численность нашего города</a:t>
            </a:r>
            <a:endParaRPr lang="ru-RU" sz="6000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82000" cy="5973762"/>
          </a:xfrm>
        </p:spPr>
        <p:txBody>
          <a:bodyPr>
            <a:normAutofit fontScale="90000"/>
          </a:bodyPr>
          <a:lstStyle/>
          <a:p>
            <a:r>
              <a:rPr lang="ru-RU" dirty="0"/>
              <a:t>В 1917 году Петропавловск имел девять улиц: Большую (или Первую), Вторую, Третью, Четвертую, Казначейскую, Судейский городок, Первую, Вторую и Третью Поперечные — и один переулок Церковный</a:t>
            </a:r>
            <a:r>
              <a:rPr lang="ru-RU" dirty="0" smtClean="0"/>
              <a:t>. Сейчас же в городе насчитывается 288 улиц.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475493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gallery dir="l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3962400" cy="5516562"/>
          </a:xfrm>
        </p:spPr>
        <p:txBody>
          <a:bodyPr>
            <a:normAutofit/>
          </a:bodyPr>
          <a:lstStyle/>
          <a:p>
            <a:r>
              <a:rPr lang="ru-RU" dirty="0" smtClean="0"/>
              <a:t>Вопрос: 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>Во сколько раз увеличилось количество улиц с 1917 года?</a:t>
            </a:r>
            <a:endParaRPr lang="ru-RU" dirty="0"/>
          </a:p>
        </p:txBody>
      </p:sp>
      <p:graphicFrame>
        <p:nvGraphicFramePr>
          <p:cNvPr id="3" name="Объект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1081139"/>
              </p:ext>
            </p:extLst>
          </p:nvPr>
        </p:nvGraphicFramePr>
        <p:xfrm>
          <a:off x="5943600" y="2171541"/>
          <a:ext cx="2514600" cy="209576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4325">
                  <a:extLst>
                    <a:ext uri="{9D8B030D-6E8A-4147-A177-3AD203B41FA5}">
                      <a16:colId xmlns:a16="http://schemas.microsoft.com/office/drawing/2014/main" val="489169696"/>
                    </a:ext>
                  </a:extLst>
                </a:gridCol>
                <a:gridCol w="314325">
                  <a:extLst>
                    <a:ext uri="{9D8B030D-6E8A-4147-A177-3AD203B41FA5}">
                      <a16:colId xmlns:a16="http://schemas.microsoft.com/office/drawing/2014/main" val="3930509694"/>
                    </a:ext>
                  </a:extLst>
                </a:gridCol>
                <a:gridCol w="314325">
                  <a:extLst>
                    <a:ext uri="{9D8B030D-6E8A-4147-A177-3AD203B41FA5}">
                      <a16:colId xmlns:a16="http://schemas.microsoft.com/office/drawing/2014/main" val="736394196"/>
                    </a:ext>
                  </a:extLst>
                </a:gridCol>
                <a:gridCol w="314325">
                  <a:extLst>
                    <a:ext uri="{9D8B030D-6E8A-4147-A177-3AD203B41FA5}">
                      <a16:colId xmlns:a16="http://schemas.microsoft.com/office/drawing/2014/main" val="1061172528"/>
                    </a:ext>
                  </a:extLst>
                </a:gridCol>
                <a:gridCol w="314325">
                  <a:extLst>
                    <a:ext uri="{9D8B030D-6E8A-4147-A177-3AD203B41FA5}">
                      <a16:colId xmlns:a16="http://schemas.microsoft.com/office/drawing/2014/main" val="2923539560"/>
                    </a:ext>
                  </a:extLst>
                </a:gridCol>
                <a:gridCol w="314325">
                  <a:extLst>
                    <a:ext uri="{9D8B030D-6E8A-4147-A177-3AD203B41FA5}">
                      <a16:colId xmlns:a16="http://schemas.microsoft.com/office/drawing/2014/main" val="3844080432"/>
                    </a:ext>
                  </a:extLst>
                </a:gridCol>
                <a:gridCol w="314325">
                  <a:extLst>
                    <a:ext uri="{9D8B030D-6E8A-4147-A177-3AD203B41FA5}">
                      <a16:colId xmlns:a16="http://schemas.microsoft.com/office/drawing/2014/main" val="1309907975"/>
                    </a:ext>
                  </a:extLst>
                </a:gridCol>
                <a:gridCol w="314325">
                  <a:extLst>
                    <a:ext uri="{9D8B030D-6E8A-4147-A177-3AD203B41FA5}">
                      <a16:colId xmlns:a16="http://schemas.microsoft.com/office/drawing/2014/main" val="1801683213"/>
                    </a:ext>
                  </a:extLst>
                </a:gridCol>
              </a:tblGrid>
              <a:tr h="419153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9</a:t>
                      </a:r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63345410"/>
                  </a:ext>
                </a:extLst>
              </a:tr>
              <a:tr h="419153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7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3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92004329"/>
                  </a:ext>
                </a:extLst>
              </a:tr>
              <a:tr h="419153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47554376"/>
                  </a:ext>
                </a:extLst>
              </a:tr>
              <a:tr h="419153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769182960"/>
                  </a:ext>
                </a:extLst>
              </a:tr>
              <a:tr h="419153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0</a:t>
                      </a:r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125380743"/>
                  </a:ext>
                </a:extLst>
              </a:tr>
            </a:tbl>
          </a:graphicData>
        </a:graphic>
      </p:graphicFrame>
      <p:sp>
        <p:nvSpPr>
          <p:cNvPr id="7" name="Заголовок 1"/>
          <p:cNvSpPr txBox="1">
            <a:spLocks/>
          </p:cNvSpPr>
          <p:nvPr/>
        </p:nvSpPr>
        <p:spPr>
          <a:xfrm>
            <a:off x="4343400" y="541179"/>
            <a:ext cx="4419600" cy="1363821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>
            <a:lvl1pPr algn="ctr" defTabSz="914400" rtl="0" latinLnBrk="0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6000" dirty="0" smtClean="0"/>
              <a:t>Ответ:</a:t>
            </a:r>
            <a:endParaRPr lang="ru-RU" sz="6000" dirty="0"/>
          </a:p>
        </p:txBody>
      </p:sp>
      <p:sp>
        <p:nvSpPr>
          <p:cNvPr id="8" name="Заголовок 1"/>
          <p:cNvSpPr txBox="1">
            <a:spLocks/>
          </p:cNvSpPr>
          <p:nvPr/>
        </p:nvSpPr>
        <p:spPr>
          <a:xfrm>
            <a:off x="4454236" y="4693920"/>
            <a:ext cx="4419600" cy="1363821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52500" lnSpcReduction="20000"/>
          </a:bodyPr>
          <a:lstStyle>
            <a:lvl1pPr algn="ctr" defTabSz="914400" rtl="0" latinLnBrk="0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6000" dirty="0" smtClean="0"/>
              <a:t>Ответ: в 32 раза увеличилось количество улиц в городе</a:t>
            </a:r>
            <a:endParaRPr lang="ru-RU" sz="6000" dirty="0"/>
          </a:p>
        </p:txBody>
      </p:sp>
    </p:spTree>
    <p:extLst>
      <p:ext uri="{BB962C8B-B14F-4D97-AF65-F5344CB8AC3E}">
        <p14:creationId xmlns:p14="http://schemas.microsoft.com/office/powerpoint/2010/main" val="3637319687"/>
      </p:ext>
    </p:extLst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077200" cy="5516562"/>
          </a:xfrm>
        </p:spPr>
        <p:txBody>
          <a:bodyPr>
            <a:normAutofit/>
          </a:bodyPr>
          <a:lstStyle/>
          <a:p>
            <a:r>
              <a:rPr lang="ru-RU" dirty="0"/>
              <a:t>Вблизи города возвышаются действующие вулканы: Корякская и Авачинская сопки. Высота Корякской сопки 3456 метров, Авачинской </a:t>
            </a:r>
            <a:r>
              <a:rPr lang="ru-RU" dirty="0" smtClean="0"/>
              <a:t>-2741 метр.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4940859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doors dir="vert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274638"/>
            <a:ext cx="8305800" cy="5745162"/>
          </a:xfrm>
        </p:spPr>
        <p:txBody>
          <a:bodyPr/>
          <a:lstStyle/>
          <a:p>
            <a:r>
              <a:rPr lang="ru-RU" dirty="0" smtClean="0"/>
              <a:t>В нашем городе насчитываются 36 библиотек, 86 школ(в том числе платные образовательные учреждения), 46 детских садов, более 25 памятников.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31721452"/>
      </p:ext>
    </p:extLst>
  </p:cSld>
  <p:clrMapOvr>
    <a:masterClrMapping/>
  </p:clrMapOvr>
  <p:transition spd="slow">
    <p:comb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1362"/>
          </a:xfrm>
        </p:spPr>
        <p:txBody>
          <a:bodyPr/>
          <a:lstStyle/>
          <a:p>
            <a:r>
              <a:rPr lang="ru-RU" dirty="0" smtClean="0"/>
              <a:t>Расстояние от нашего города до столицы нашей родины г. Москва 6 775 км, </a:t>
            </a:r>
            <a:br>
              <a:rPr lang="ru-RU" dirty="0" smtClean="0"/>
            </a:br>
            <a:r>
              <a:rPr lang="ru-RU" dirty="0" smtClean="0"/>
              <a:t>до г. Новосибирска – 4 704 км, </a:t>
            </a:r>
            <a:br>
              <a:rPr lang="ru-RU" dirty="0" smtClean="0"/>
            </a:br>
            <a:r>
              <a:rPr lang="ru-RU" dirty="0" smtClean="0"/>
              <a:t>до г. Владивостока – 2 255км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8717867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00">
        <p:dissolve/>
      </p:transition>
    </mc:Choice>
    <mc:Fallback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Спасибо за внимание!!!</a:t>
            </a:r>
            <a:endParaRPr lang="ru-RU" dirty="0"/>
          </a:p>
        </p:txBody>
      </p:sp>
      <p:pic>
        <p:nvPicPr>
          <p:cNvPr id="4" name="Рисунок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67000" y="1828800"/>
            <a:ext cx="3671500" cy="30766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44875673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3250">
        <p15:prstTrans prst="origami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71</TotalTime>
  <Words>180</Words>
  <Application>Microsoft Office PowerPoint</Application>
  <PresentationFormat>Экран (4:3)</PresentationFormat>
  <Paragraphs>42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 Theme</vt:lpstr>
      <vt:lpstr>Проект по математике «Числа вокруг нас. Наш город»</vt:lpstr>
      <vt:lpstr>Петропавловск-Камчатский основан в 1740году.  Площадь нашего города 362,14км2.  В 2016 году население Петропавловска-Камчатского составляло 180 963 человека ,  а в 2017- 180 454 человека.</vt:lpstr>
      <vt:lpstr>Вопрос:  На сколько жителей Петропавловска-Камчатского уменьшилось в 2017 году по сравнению с прошлым годом?</vt:lpstr>
      <vt:lpstr>В 1917 году Петропавловск имел девять улиц: Большую (или Первую), Вторую, Третью, Четвертую, Казначейскую, Судейский городок, Первую, Вторую и Третью Поперечные — и один переулок Церковный. Сейчас же в городе насчитывается 288 улиц. </vt:lpstr>
      <vt:lpstr>Вопрос:  Во сколько раз увеличилось количество улиц с 1917 года?</vt:lpstr>
      <vt:lpstr>Вблизи города возвышаются действующие вулканы: Корякская и Авачинская сопки. Высота Корякской сопки 3456 метров, Авачинской -2741 метр.</vt:lpstr>
      <vt:lpstr>В нашем городе насчитываются 36 библиотек, 86 школ(в том числе платные образовательные учреждения), 46 детских садов, более 25 памятников.</vt:lpstr>
      <vt:lpstr>Расстояние от нашего города до столицы нашей родины г. Москва 6 775 км,  до г. Новосибирска – 4 704 км,  до г. Владивостока – 2 255км</vt:lpstr>
      <vt:lpstr>Спасибо за внимание!!!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Проект по математике «Числа вокруг нас. Наш город»</dc:title>
  <cp:lastModifiedBy>Пользователь</cp:lastModifiedBy>
  <cp:revision>24</cp:revision>
  <dcterms:modified xsi:type="dcterms:W3CDTF">2017-10-23T09:29:53Z</dcterms:modified>
</cp:coreProperties>
</file>

<file path=docProps/thumbnail.jpeg>
</file>